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58" r:id="rId8"/>
    <p:sldId id="263" r:id="rId9"/>
    <p:sldId id="264" r:id="rId10"/>
    <p:sldId id="265" r:id="rId11"/>
    <p:sldId id="266" r:id="rId12"/>
    <p:sldId id="267" r:id="rId13"/>
    <p:sldId id="268" r:id="rId14"/>
    <p:sldId id="269" r:id="rId15"/>
    <p:sldId id="271" r:id="rId16"/>
    <p:sldId id="272" r:id="rId17"/>
    <p:sldId id="273" r:id="rId18"/>
    <p:sldId id="270"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C997"/>
    <a:srgbClr val="33CC33"/>
    <a:srgbClr val="FF3300"/>
    <a:srgbClr val="CC00CC"/>
    <a:srgbClr val="00FFFF"/>
    <a:srgbClr val="FF7C80"/>
    <a:srgbClr val="CC0099"/>
    <a:srgbClr val="FF99CC"/>
    <a:srgbClr val="66FF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56" autoAdjust="0"/>
    <p:restoredTop sz="93957" autoAdjust="0"/>
  </p:normalViewPr>
  <p:slideViewPr>
    <p:cSldViewPr snapToGrid="0">
      <p:cViewPr varScale="1">
        <p:scale>
          <a:sx n="75" d="100"/>
          <a:sy n="75" d="100"/>
        </p:scale>
        <p:origin x="70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spTree>
    <p:extLst>
      <p:ext uri="{BB962C8B-B14F-4D97-AF65-F5344CB8AC3E}">
        <p14:creationId xmlns:p14="http://schemas.microsoft.com/office/powerpoint/2010/main" val="12204447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4574">
        <p15:prstTrans prst="curtains"/>
      </p:transition>
    </mc:Choice>
    <mc:Fallback xmlns="">
      <p:transition spd="slow" advTm="4574">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0332" y="211015"/>
            <a:ext cx="8373671" cy="6344529"/>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د) </a:t>
            </a:r>
            <a:r>
              <a:rPr lang="fa-IR" sz="2400" dirty="0" smtClean="0">
                <a:solidFill>
                  <a:srgbClr val="00B0F0"/>
                </a:solidFill>
                <a:latin typeface="Arabic Typesetting" panose="03020402040406030203" pitchFamily="66" charset="-78"/>
                <a:cs typeface="Arabic Typesetting" panose="03020402040406030203" pitchFamily="66" charset="-78"/>
              </a:rPr>
              <a:t>از 1تا 20چند عدد مرکب وجود دارد</a:t>
            </a:r>
            <a:r>
              <a:rPr lang="fa-IR" sz="2400" dirty="0" smtClean="0">
                <a:solidFill>
                  <a:srgbClr val="FF0000"/>
                </a:solidFill>
                <a:latin typeface="Arabic Typesetting" panose="03020402040406030203" pitchFamily="66" charset="-78"/>
                <a:cs typeface="Arabic Typesetting" panose="03020402040406030203" pitchFamily="66" charset="-78"/>
              </a:rPr>
              <a:t>؟</a:t>
            </a:r>
            <a:r>
              <a:rPr lang="fa-IR" sz="2400" dirty="0">
                <a:solidFill>
                  <a:srgbClr val="FF0000"/>
                </a:solidFill>
                <a:latin typeface="Arabic Typesetting" panose="03020402040406030203" pitchFamily="66" charset="-78"/>
                <a:cs typeface="Arabic Typesetting" panose="03020402040406030203" pitchFamily="66" charset="-78"/>
              </a:rPr>
              <a:t> </a:t>
            </a:r>
            <a:r>
              <a:rPr lang="fa-IR" sz="2400" dirty="0" smtClean="0">
                <a:solidFill>
                  <a:srgbClr val="FF0000"/>
                </a:solidFill>
                <a:latin typeface="Arabic Typesetting" panose="03020402040406030203" pitchFamily="66" charset="-78"/>
                <a:cs typeface="Arabic Typesetting" panose="03020402040406030203" pitchFamily="66" charset="-78"/>
              </a:rPr>
              <a:t> از 1تا 20 تعداد اعداد 20 تاست که </a:t>
            </a:r>
            <a:r>
              <a:rPr lang="fa-IR" sz="2400" dirty="0" smtClean="0">
                <a:solidFill>
                  <a:srgbClr val="92D050"/>
                </a:solidFill>
                <a:latin typeface="Arabic Typesetting" panose="03020402040406030203" pitchFamily="66" charset="-78"/>
                <a:cs typeface="Arabic Typesetting" panose="03020402040406030203" pitchFamily="66" charset="-78"/>
              </a:rPr>
              <a:t>(8 عدد اول ) و(عدد یک نه اول استب </a:t>
            </a:r>
          </a:p>
          <a:p>
            <a:r>
              <a:rPr lang="fa-IR" sz="2400" dirty="0" smtClean="0">
                <a:solidFill>
                  <a:srgbClr val="92D050"/>
                </a:solidFill>
                <a:latin typeface="Arabic Typesetting" panose="03020402040406030203" pitchFamily="66" charset="-78"/>
                <a:cs typeface="Arabic Typesetting" panose="03020402040406030203" pitchFamily="66" charset="-78"/>
              </a:rPr>
              <a:t>نه مرکب ) </a:t>
            </a:r>
            <a:r>
              <a:rPr lang="fa-IR" sz="2400" dirty="0" smtClean="0">
                <a:solidFill>
                  <a:srgbClr val="FF0000"/>
                </a:solidFill>
                <a:latin typeface="Arabic Typesetting" panose="03020402040406030203" pitchFamily="66" charset="-78"/>
                <a:cs typeface="Arabic Typesetting" panose="03020402040406030203" pitchFamily="66" charset="-78"/>
              </a:rPr>
              <a:t>را کم می کنیم</a:t>
            </a:r>
            <a:r>
              <a:rPr lang="fa-IR" sz="2400" dirty="0" smtClean="0">
                <a:solidFill>
                  <a:srgbClr val="000099"/>
                </a:solidFill>
                <a:latin typeface="Arabic Typesetting" panose="03020402040406030203" pitchFamily="66" charset="-78"/>
                <a:cs typeface="Arabic Typesetting" panose="03020402040406030203" pitchFamily="66" charset="-78"/>
              </a:rPr>
              <a:t>     11 =9-20</a:t>
            </a:r>
          </a:p>
          <a:p>
            <a:r>
              <a:rPr lang="fa-IR" sz="2400" dirty="0" smtClean="0">
                <a:solidFill>
                  <a:srgbClr val="FF0000"/>
                </a:solidFill>
                <a:latin typeface="Arabic Typesetting" panose="03020402040406030203" pitchFamily="66" charset="-78"/>
                <a:cs typeface="Arabic Typesetting" panose="03020402040406030203" pitchFamily="66" charset="-78"/>
              </a:rPr>
              <a:t>تجزیه اعداد.. </a:t>
            </a:r>
            <a:r>
              <a:rPr lang="fa-IR" sz="2400" dirty="0" smtClean="0">
                <a:solidFill>
                  <a:srgbClr val="00B0F0"/>
                </a:solidFill>
                <a:latin typeface="Arabic Typesetting" panose="03020402040406030203" pitchFamily="66" charset="-78"/>
                <a:cs typeface="Arabic Typesetting" panose="03020402040406030203" pitchFamily="66" charset="-78"/>
              </a:rPr>
              <a:t>برای به دست اوردن شمارنده های اول یک عدد ان را تجزیه می کنیم</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33CC33"/>
                </a:solidFill>
                <a:latin typeface="Arabic Typesetting" panose="03020402040406030203" pitchFamily="66" charset="-78"/>
                <a:cs typeface="Arabic Typesetting" panose="03020402040406030203" pitchFamily="66" charset="-78"/>
              </a:rPr>
              <a:t>یکه از روش های تجزیه (نمودا درختی )است که در این روش برای هر عدد یک ضرب بزرگتر از یک نوشته تا وقتی که دیگر نتوان برای عدد یک ضرب نوشت نودار ادامه می کند</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CC0099"/>
                </a:solidFill>
                <a:latin typeface="Arabic Typesetting" panose="03020402040406030203" pitchFamily="66" charset="-78"/>
                <a:cs typeface="Arabic Typesetting" panose="03020402040406030203" pitchFamily="66" charset="-78"/>
              </a:rPr>
              <a:t>اعداد که نتوان برای ان ها ضربی نوشت جز وشمارنده  های اول ان عدد است</a:t>
            </a:r>
          </a:p>
          <a:p>
            <a:r>
              <a:rPr lang="fa-IR" sz="2400" dirty="0" smtClean="0">
                <a:solidFill>
                  <a:srgbClr val="FF0000"/>
                </a:solidFill>
                <a:latin typeface="Arabic Typesetting" panose="03020402040406030203" pitchFamily="66" charset="-78"/>
                <a:cs typeface="Arabic Typesetting" panose="03020402040406030203" pitchFamily="66" charset="-78"/>
              </a:rPr>
              <a:t>مثال.. </a:t>
            </a:r>
            <a:r>
              <a:rPr lang="fa-IR" sz="2400" dirty="0" smtClean="0">
                <a:solidFill>
                  <a:srgbClr val="FF7C80"/>
                </a:solidFill>
                <a:latin typeface="Arabic Typesetting" panose="03020402040406030203" pitchFamily="66" charset="-78"/>
                <a:cs typeface="Arabic Typesetting" panose="03020402040406030203" pitchFamily="66" charset="-78"/>
              </a:rPr>
              <a:t>شمارندهای اول اعداد 12و25و30 را از روش نمودار درختی به دست اورید </a:t>
            </a:r>
          </a:p>
          <a:p>
            <a:r>
              <a:rPr lang="fa-IR" sz="2400" dirty="0" smtClean="0">
                <a:solidFill>
                  <a:srgbClr val="FF0000"/>
                </a:solidFill>
                <a:latin typeface="Arabic Typesetting" panose="03020402040406030203" pitchFamily="66" charset="-78"/>
                <a:cs typeface="Arabic Typesetting" panose="03020402040406030203" pitchFamily="66" charset="-78"/>
              </a:rPr>
              <a:t>                                       12                                                            25</a:t>
            </a:r>
          </a:p>
          <a:p>
            <a:r>
              <a:rPr lang="fa-IR" sz="2400" dirty="0" smtClean="0">
                <a:solidFill>
                  <a:srgbClr val="FF0000"/>
                </a:solidFill>
                <a:latin typeface="Arabic Typesetting" panose="03020402040406030203" pitchFamily="66" charset="-78"/>
                <a:cs typeface="Arabic Typesetting" panose="03020402040406030203" pitchFamily="66" charset="-78"/>
              </a:rPr>
              <a:t>                                  4         3                                                   5          5</a:t>
            </a:r>
          </a:p>
          <a:p>
            <a:r>
              <a:rPr lang="fa-IR" sz="2400" dirty="0" smtClean="0">
                <a:solidFill>
                  <a:srgbClr val="FF0000"/>
                </a:solidFill>
                <a:latin typeface="Arabic Typesetting" panose="03020402040406030203" pitchFamily="66" charset="-78"/>
                <a:cs typeface="Arabic Typesetting" panose="03020402040406030203" pitchFamily="66" charset="-78"/>
              </a:rPr>
              <a:t>                             2        2</a:t>
            </a:r>
          </a:p>
          <a:p>
            <a:r>
              <a:rPr lang="fa-IR" sz="2400" dirty="0" smtClean="0">
                <a:solidFill>
                  <a:srgbClr val="CC0099"/>
                </a:solidFill>
                <a:latin typeface="Arabic Typesetting" panose="03020402040406030203" pitchFamily="66" charset="-78"/>
                <a:cs typeface="Arabic Typesetting" panose="03020402040406030203" pitchFamily="66" charset="-78"/>
              </a:rPr>
              <a:t>                                 3*2*2=12                                                      5*5=25</a:t>
            </a:r>
          </a:p>
        </p:txBody>
      </p:sp>
      <p:cxnSp>
        <p:nvCxnSpPr>
          <p:cNvPr id="4" name="Straight Arrow Connector 3"/>
          <p:cNvCxnSpPr/>
          <p:nvPr/>
        </p:nvCxnSpPr>
        <p:spPr>
          <a:xfrm>
            <a:off x="6738424" y="3826412"/>
            <a:ext cx="253218" cy="3798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428937" y="3826412"/>
            <a:ext cx="225081" cy="3798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090117" y="4318782"/>
            <a:ext cx="196948" cy="281353"/>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6865033" y="4318782"/>
            <a:ext cx="126609" cy="281353"/>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743200" y="3826412"/>
            <a:ext cx="253218" cy="3798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2532185" y="3826412"/>
            <a:ext cx="211015" cy="379828"/>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61476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6603" y="2039816"/>
            <a:ext cx="8426548" cy="2504049"/>
          </a:xfrm>
        </p:spPr>
        <p:txBody>
          <a:bodyPr>
            <a:normAutofit/>
          </a:bodyPr>
          <a:lstStyle/>
          <a:p>
            <a:r>
              <a:rPr lang="en-US" sz="2400" dirty="0" smtClean="0">
                <a:solidFill>
                  <a:srgbClr val="FF0000"/>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هم </a:t>
            </a:r>
            <a:r>
              <a:rPr lang="en-US" sz="2400" dirty="0" smtClean="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یعنی بزرگ ترین عددی که</a:t>
            </a:r>
            <a:r>
              <a:rPr lang="en-US" sz="2400" dirty="0" smtClean="0">
                <a:solidFill>
                  <a:srgbClr val="00B0F0"/>
                </a:solidFill>
                <a:latin typeface="Arabic Typesetting" panose="03020402040406030203" pitchFamily="66" charset="-78"/>
                <a:cs typeface="Arabic Typesetting" panose="03020402040406030203" pitchFamily="66" charset="-78"/>
              </a:rPr>
              <a:t> </a:t>
            </a:r>
            <a:r>
              <a:rPr lang="en-US" sz="2400" dirty="0" err="1" smtClean="0">
                <a:solidFill>
                  <a:srgbClr val="00B0F0"/>
                </a:solidFill>
                <a:latin typeface="Arabic Typesetting" panose="03020402040406030203" pitchFamily="66" charset="-78"/>
                <a:cs typeface="Arabic Typesetting" panose="03020402040406030203" pitchFamily="66" charset="-78"/>
              </a:rPr>
              <a:t>b,a</a:t>
            </a:r>
            <a:r>
              <a:rPr lang="fa-IR" sz="2400" dirty="0" smtClean="0">
                <a:solidFill>
                  <a:srgbClr val="FF0000"/>
                </a:solidFill>
                <a:latin typeface="Arabic Typesetting" panose="03020402040406030203" pitchFamily="66" charset="-78"/>
                <a:cs typeface="Arabic Typesetting" panose="03020402040406030203" pitchFamily="66" charset="-78"/>
              </a:rPr>
              <a:t>بزرگ ترین شمارنده ی مشترک(ب.م.م)...</a:t>
            </a:r>
            <a:r>
              <a:rPr lang="fa-IR" sz="2400" dirty="0" smtClean="0">
                <a:solidFill>
                  <a:srgbClr val="00B0F0"/>
                </a:solidFill>
                <a:latin typeface="Arabic Typesetting" panose="03020402040406030203" pitchFamily="66" charset="-78"/>
                <a:cs typeface="Arabic Typesetting" panose="03020402040406030203" pitchFamily="66" charset="-78"/>
              </a:rPr>
              <a:t>بزرگ ترین شمارنده ی مشترک دوعدد</a:t>
            </a:r>
            <a:r>
              <a:rPr lang="fa-IR" sz="2400" dirty="0" smtClean="0">
                <a:solidFill>
                  <a:srgbClr val="FF0000"/>
                </a:solidFill>
                <a:latin typeface="Arabic Typesetting" panose="03020402040406030203" pitchFamily="66" charset="-78"/>
                <a:cs typeface="Arabic Typesetting" panose="03020402040406030203" pitchFamily="66" charset="-78"/>
              </a:rPr>
              <a:t> </a:t>
            </a:r>
            <a:endParaRPr lang="en-US" sz="2400" dirty="0" smtClean="0">
              <a:solidFill>
                <a:srgbClr val="FF0000"/>
              </a:solidFill>
              <a:latin typeface="Arabic Typesetting" panose="03020402040406030203" pitchFamily="66" charset="-78"/>
              <a:cs typeface="Arabic Typesetting" panose="03020402040406030203" pitchFamily="66" charset="-78"/>
            </a:endParaRPr>
          </a:p>
          <a:p>
            <a:r>
              <a:rPr lang="fa-IR" sz="2400" dirty="0" smtClean="0">
                <a:solidFill>
                  <a:srgbClr val="00B0F0"/>
                </a:solidFill>
                <a:latin typeface="Arabic Typesetting" panose="03020402040406030203" pitchFamily="66" charset="-78"/>
                <a:cs typeface="Arabic Typesetting" panose="03020402040406030203" pitchFamily="66" charset="-78"/>
              </a:rPr>
              <a:t> بران بخش پذیر باشند.</a:t>
            </a:r>
            <a:r>
              <a:rPr lang="en-US" sz="2400" dirty="0" smtClean="0">
                <a:solidFill>
                  <a:srgbClr val="00B0F0"/>
                </a:solidFill>
                <a:latin typeface="Arabic Typesetting" panose="03020402040406030203" pitchFamily="66" charset="-78"/>
                <a:cs typeface="Arabic Typesetting" panose="03020402040406030203" pitchFamily="66" charset="-78"/>
              </a:rPr>
              <a:t>b </a:t>
            </a:r>
            <a:r>
              <a:rPr lang="fa-IR" sz="2400" dirty="0" smtClean="0">
                <a:solidFill>
                  <a:srgbClr val="00B0F0"/>
                </a:solidFill>
                <a:latin typeface="Arabic Typesetting" panose="03020402040406030203" pitchFamily="66" charset="-78"/>
                <a:cs typeface="Arabic Typesetting" panose="03020402040406030203" pitchFamily="66" charset="-78"/>
              </a:rPr>
              <a:t>وهم</a:t>
            </a:r>
            <a:r>
              <a:rPr lang="en-US" sz="2400" dirty="0" smtClean="0">
                <a:solidFill>
                  <a:srgbClr val="00B0F0"/>
                </a:solidFill>
                <a:latin typeface="Arabic Typesetting" panose="03020402040406030203" pitchFamily="66" charset="-78"/>
                <a:cs typeface="Arabic Typesetting" panose="03020402040406030203" pitchFamily="66" charset="-78"/>
              </a:rPr>
              <a:t> a</a:t>
            </a:r>
            <a:endParaRPr lang="fa-IR" sz="2400" dirty="0" smtClean="0">
              <a:solidFill>
                <a:srgbClr val="00B0F0"/>
              </a:solidFill>
              <a:latin typeface="Arabic Typesetting" panose="03020402040406030203" pitchFamily="66" charset="-78"/>
              <a:cs typeface="Arabic Typesetting" panose="03020402040406030203" pitchFamily="66" charset="-78"/>
            </a:endParaRPr>
          </a:p>
          <a:p>
            <a:endParaRPr lang="fa-IR" sz="2400" dirty="0" smtClean="0">
              <a:solidFill>
                <a:srgbClr val="92D050"/>
              </a:solidFill>
              <a:latin typeface="Arabic Typesetting" panose="03020402040406030203" pitchFamily="66" charset="-78"/>
              <a:cs typeface="Arabic Typesetting" panose="03020402040406030203" pitchFamily="66" charset="-78"/>
            </a:endParaRPr>
          </a:p>
          <a:p>
            <a:r>
              <a:rPr lang="en-US" sz="2400" dirty="0" smtClean="0">
                <a:solidFill>
                  <a:srgbClr val="92D050"/>
                </a:solidFill>
                <a:latin typeface="Arabic Typesetting" panose="03020402040406030203" pitchFamily="66" charset="-78"/>
                <a:cs typeface="Arabic Typesetting" panose="03020402040406030203" pitchFamily="66" charset="-78"/>
              </a:rPr>
              <a:t>  </a:t>
            </a:r>
            <a:r>
              <a:rPr lang="fa-IR" sz="2400" dirty="0" smtClean="0">
                <a:solidFill>
                  <a:srgbClr val="92D050"/>
                </a:solidFill>
                <a:latin typeface="Arabic Typesetting" panose="03020402040406030203" pitchFamily="66" charset="-78"/>
                <a:cs typeface="Arabic Typesetting" panose="03020402040406030203" pitchFamily="66" charset="-78"/>
              </a:rPr>
              <a:t>. نشان می دهند.</a:t>
            </a:r>
            <a:r>
              <a:rPr lang="en-US" sz="2400" dirty="0" smtClean="0">
                <a:solidFill>
                  <a:srgbClr val="92D050"/>
                </a:solidFill>
                <a:latin typeface="Arabic Typesetting" panose="03020402040406030203" pitchFamily="66" charset="-78"/>
                <a:cs typeface="Arabic Typesetting" panose="03020402040406030203" pitchFamily="66" charset="-78"/>
              </a:rPr>
              <a:t>..</a:t>
            </a:r>
            <a:r>
              <a:rPr lang="en-US" sz="2400" dirty="0" err="1" smtClean="0">
                <a:solidFill>
                  <a:srgbClr val="92D050"/>
                </a:solidFill>
                <a:latin typeface="Arabic Typesetting" panose="03020402040406030203" pitchFamily="66" charset="-78"/>
                <a:cs typeface="Arabic Typesetting" panose="03020402040406030203" pitchFamily="66" charset="-78"/>
              </a:rPr>
              <a:t>a,b</a:t>
            </a:r>
            <a:r>
              <a:rPr lang="en-US" sz="2400" dirty="0" smtClean="0">
                <a:solidFill>
                  <a:srgbClr val="92D050"/>
                </a:solidFill>
                <a:latin typeface="Arabic Typesetting" panose="03020402040406030203" pitchFamily="66" charset="-78"/>
                <a:cs typeface="Arabic Typesetting" panose="03020402040406030203" pitchFamily="66" charset="-78"/>
              </a:rPr>
              <a:t>...</a:t>
            </a:r>
            <a:r>
              <a:rPr lang="fa-IR" sz="2400" dirty="0" smtClean="0">
                <a:solidFill>
                  <a:srgbClr val="92D050"/>
                </a:solidFill>
                <a:latin typeface="Arabic Typesetting" panose="03020402040406030203" pitchFamily="66" charset="-78"/>
                <a:cs typeface="Arabic Typesetting" panose="03020402040406030203" pitchFamily="66" charset="-78"/>
              </a:rPr>
              <a:t>رابه صورت</a:t>
            </a:r>
            <a:r>
              <a:rPr lang="en-US" sz="2400" dirty="0" smtClean="0">
                <a:solidFill>
                  <a:srgbClr val="92D050"/>
                </a:solidFill>
                <a:latin typeface="Arabic Typesetting" panose="03020402040406030203" pitchFamily="66" charset="-78"/>
                <a:cs typeface="Arabic Typesetting" panose="03020402040406030203" pitchFamily="66" charset="-78"/>
              </a:rPr>
              <a:t>  </a:t>
            </a:r>
            <a:r>
              <a:rPr lang="en-US" sz="2400" dirty="0" err="1" smtClean="0">
                <a:solidFill>
                  <a:srgbClr val="92D050"/>
                </a:solidFill>
                <a:latin typeface="Arabic Typesetting" panose="03020402040406030203" pitchFamily="66" charset="-78"/>
                <a:cs typeface="Arabic Typesetting" panose="03020402040406030203" pitchFamily="66" charset="-78"/>
              </a:rPr>
              <a:t>b,a</a:t>
            </a:r>
            <a:r>
              <a:rPr lang="en-US" sz="2400" dirty="0" smtClean="0">
                <a:solidFill>
                  <a:srgbClr val="92D050"/>
                </a:solidFill>
                <a:latin typeface="Arabic Typesetting" panose="03020402040406030203" pitchFamily="66" charset="-78"/>
                <a:cs typeface="Arabic Typesetting" panose="03020402040406030203" pitchFamily="66" charset="-78"/>
              </a:rPr>
              <a:t> </a:t>
            </a:r>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92D050"/>
                </a:solidFill>
                <a:latin typeface="Arabic Typesetting" panose="03020402040406030203" pitchFamily="66" charset="-78"/>
                <a:cs typeface="Arabic Typesetting" panose="03020402040406030203" pitchFamily="66" charset="-78"/>
              </a:rPr>
              <a:t>بزرگ ترین شمارنده ی مشترک دو عدد</a:t>
            </a:r>
            <a:r>
              <a:rPr lang="fa-IR" sz="2400" dirty="0" smtClean="0">
                <a:solidFill>
                  <a:srgbClr val="FF0000"/>
                </a:solidFill>
                <a:latin typeface="Arabic Typesetting" panose="03020402040406030203" pitchFamily="66" charset="-78"/>
                <a:cs typeface="Arabic Typesetting" panose="03020402040406030203" pitchFamily="66" charset="-78"/>
              </a:rPr>
              <a:t> </a:t>
            </a:r>
            <a:r>
              <a:rPr lang="en-US" sz="2400" dirty="0" smtClean="0">
                <a:solidFill>
                  <a:srgbClr val="FF0000"/>
                </a:solidFill>
                <a:latin typeface="Arabic Typesetting" panose="03020402040406030203" pitchFamily="66" charset="-78"/>
                <a:cs typeface="Arabic Typesetting" panose="03020402040406030203" pitchFamily="66" charset="-78"/>
              </a:rPr>
              <a:t> </a:t>
            </a:r>
            <a:endParaRPr lang="en-US" sz="2400" dirty="0">
              <a:solidFill>
                <a:srgbClr val="FF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512304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42535" y="1800665"/>
            <a:ext cx="8289265" cy="2363372"/>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مثال.. </a:t>
            </a:r>
            <a:r>
              <a:rPr lang="fa-IR" sz="2400" dirty="0" smtClean="0">
                <a:solidFill>
                  <a:srgbClr val="00B0F0"/>
                </a:solidFill>
                <a:latin typeface="Arabic Typesetting" panose="03020402040406030203" pitchFamily="66" charset="-78"/>
                <a:cs typeface="Arabic Typesetting" panose="03020402040406030203" pitchFamily="66" charset="-78"/>
              </a:rPr>
              <a:t>بزرگترین شمارنده مشترک ..ب.م.م.. دو عدد12 و30 را از روس نوشتن شمارنده ها به دست اورید</a:t>
            </a:r>
          </a:p>
          <a:p>
            <a:r>
              <a:rPr lang="fa-IR" sz="2400" dirty="0" smtClean="0">
                <a:solidFill>
                  <a:srgbClr val="00B0F0"/>
                </a:solidFill>
                <a:latin typeface="Arabic Typesetting" panose="03020402040406030203" pitchFamily="66" charset="-78"/>
                <a:cs typeface="Arabic Typesetting" panose="03020402040406030203" pitchFamily="66" charset="-78"/>
              </a:rPr>
              <a:t>               { 30و15و10و6و5و3و2و1} </a:t>
            </a:r>
            <a:r>
              <a:rPr lang="fa-IR" sz="2400" dirty="0" smtClean="0">
                <a:solidFill>
                  <a:srgbClr val="FF0000"/>
                </a:solidFill>
                <a:latin typeface="Arabic Typesetting" panose="03020402040406030203" pitchFamily="66" charset="-78"/>
                <a:cs typeface="Arabic Typesetting" panose="03020402040406030203" pitchFamily="66" charset="-78"/>
              </a:rPr>
              <a:t>=</a:t>
            </a:r>
            <a:r>
              <a:rPr lang="fa-IR" sz="2400" dirty="0" smtClean="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FF0000"/>
                </a:solidFill>
                <a:latin typeface="Arabic Typesetting" panose="03020402040406030203" pitchFamily="66" charset="-78"/>
                <a:cs typeface="Arabic Typesetting" panose="03020402040406030203" pitchFamily="66" charset="-78"/>
              </a:rPr>
              <a:t>شمارنده 30 </a:t>
            </a:r>
            <a:r>
              <a:rPr lang="fa-IR" sz="2400" dirty="0" smtClean="0">
                <a:solidFill>
                  <a:srgbClr val="00B0F0"/>
                </a:solidFill>
                <a:latin typeface="Arabic Typesetting" panose="03020402040406030203" pitchFamily="66" charset="-78"/>
                <a:cs typeface="Arabic Typesetting" panose="03020402040406030203" pitchFamily="66" charset="-78"/>
              </a:rPr>
              <a:t>               { 12و6و4و3و2و1و} </a:t>
            </a:r>
            <a:r>
              <a:rPr lang="fa-IR" sz="2400" dirty="0" smtClean="0">
                <a:solidFill>
                  <a:srgbClr val="FF0000"/>
                </a:solidFill>
                <a:latin typeface="Arabic Typesetting" panose="03020402040406030203" pitchFamily="66" charset="-78"/>
                <a:cs typeface="Arabic Typesetting" panose="03020402040406030203" pitchFamily="66" charset="-78"/>
              </a:rPr>
              <a:t>= شمارنده 12</a:t>
            </a:r>
            <a:endParaRPr lang="en-US" sz="2400" dirty="0" smtClean="0">
              <a:solidFill>
                <a:srgbClr val="FF0000"/>
              </a:solidFill>
              <a:latin typeface="Arabic Typesetting" panose="03020402040406030203" pitchFamily="66" charset="-78"/>
              <a:cs typeface="Arabic Typesetting" panose="03020402040406030203" pitchFamily="66" charset="-78"/>
            </a:endParaRPr>
          </a:p>
          <a:p>
            <a:r>
              <a:rPr lang="fa-IR" sz="2400" dirty="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                                             { 6و3و2و1} </a:t>
            </a:r>
            <a:r>
              <a:rPr lang="fa-IR" sz="2400" dirty="0" smtClean="0">
                <a:solidFill>
                  <a:srgbClr val="FF0000"/>
                </a:solidFill>
                <a:latin typeface="Arabic Typesetting" panose="03020402040406030203" pitchFamily="66" charset="-78"/>
                <a:cs typeface="Arabic Typesetting" panose="03020402040406030203" pitchFamily="66" charset="-78"/>
              </a:rPr>
              <a:t>= اعداد مشترک 30و12</a:t>
            </a:r>
          </a:p>
          <a:p>
            <a:r>
              <a:rPr lang="fa-IR" sz="2400" dirty="0" smtClean="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92D050"/>
                </a:solidFill>
                <a:latin typeface="Arabic Typesetting" panose="03020402040406030203" pitchFamily="66" charset="-78"/>
                <a:cs typeface="Arabic Typesetting" panose="03020402040406030203" pitchFamily="66" charset="-78"/>
              </a:rPr>
              <a:t>6 = (30و12)             </a:t>
            </a:r>
            <a:r>
              <a:rPr lang="fa-IR" sz="2400" dirty="0" smtClean="0">
                <a:solidFill>
                  <a:srgbClr val="7030A0"/>
                </a:solidFill>
                <a:latin typeface="Arabic Typesetting" panose="03020402040406030203" pitchFamily="66" charset="-78"/>
                <a:cs typeface="Arabic Typesetting" panose="03020402040406030203" pitchFamily="66" charset="-78"/>
              </a:rPr>
              <a:t>پرانتز نشانه (ب.م.م). دو عدد است.</a:t>
            </a:r>
          </a:p>
        </p:txBody>
      </p:sp>
      <p:cxnSp>
        <p:nvCxnSpPr>
          <p:cNvPr id="6" name="Straight Arrow Connector 5"/>
          <p:cNvCxnSpPr/>
          <p:nvPr/>
        </p:nvCxnSpPr>
        <p:spPr>
          <a:xfrm>
            <a:off x="5387926" y="3502855"/>
            <a:ext cx="6049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568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9656" y="1885072"/>
            <a:ext cx="8468751" cy="3446584"/>
          </a:xfrm>
        </p:spPr>
        <p:txBody>
          <a:bodyPr>
            <a:normAutofit/>
          </a:bodyPr>
          <a:lstStyle/>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روش به درست اوردن بزرگترین شمارنده مشترک دو عدد </a:t>
            </a:r>
            <a:r>
              <a:rPr lang="fa-IR" sz="2400"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(از روش تجزیه) : </a:t>
            </a:r>
            <a:r>
              <a:rPr lang="fa-IR" sz="2400" dirty="0" smtClean="0">
                <a:solidFill>
                  <a:srgbClr val="92D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مراحل زیر را به ترتیب انجام دهید</a:t>
            </a:r>
          </a:p>
          <a:p>
            <a:r>
              <a:rPr lang="fa-IR" sz="2400" dirty="0" smtClean="0">
                <a:solidFill>
                  <a:srgbClr val="CC0099"/>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دو عدد را تجزیه می کنیم                                          2)دو عدد را به صورت ضرب شمارنده های اول بنویسیم</a:t>
            </a:r>
          </a:p>
          <a:p>
            <a:pPr algn="ctr"/>
            <a:r>
              <a:rPr lang="fa-IR" sz="2400" dirty="0" smtClean="0">
                <a:solidFill>
                  <a:srgbClr val="CC0099"/>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3)  عدد های مشترک با کمترین تکرار را در هم ضرب می کنیم</a:t>
            </a:r>
          </a:p>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مثال: </a:t>
            </a:r>
            <a:r>
              <a:rPr lang="fa-IR" sz="2400" dirty="0" smtClean="0">
                <a:solidFill>
                  <a:srgbClr val="0070C0"/>
                </a:solidFill>
                <a:latin typeface="Arabic Typesetting" panose="03020402040406030203" pitchFamily="66" charset="-78"/>
                <a:cs typeface="Arabic Typesetting" panose="03020402040406030203" pitchFamily="66" charset="-78"/>
              </a:rPr>
              <a:t>بزرگترین شمارنده مشترک دوعدد20و48 را از روش تجزیه به دست اورید</a:t>
            </a:r>
          </a:p>
          <a:p>
            <a:r>
              <a:rPr lang="fa-IR" sz="2400" dirty="0" smtClean="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400" dirty="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4 = 2*2 =  ( 20و48 )               </a:t>
            </a:r>
            <a:r>
              <a:rPr lang="fa-IR" sz="2400" dirty="0" smtClean="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400" dirty="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3*2*2*2*2 = 48             </a:t>
            </a:r>
            <a:r>
              <a:rPr lang="fa-IR" sz="2400" dirty="0" smtClean="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400" dirty="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5*2*2 </a:t>
            </a:r>
            <a:r>
              <a:rPr lang="fa-IR" sz="2400" dirty="0" smtClean="0">
                <a:solidFill>
                  <a:srgbClr val="00FFFF"/>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=20</a:t>
            </a:r>
          </a:p>
          <a:p>
            <a:r>
              <a:rPr lang="fa-IR" sz="2400" dirty="0">
                <a:solidFill>
                  <a:srgbClr val="FF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400" dirty="0" smtClean="0">
                <a:solidFill>
                  <a:srgbClr val="FF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 شمارنده مشترک دو عدد 2 است و کمترین تکرار هم 2 بار است )</a:t>
            </a:r>
            <a:endParaRPr lang="en-US" sz="2400" dirty="0">
              <a:solidFill>
                <a:srgbClr val="FF66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cxnSp>
        <p:nvCxnSpPr>
          <p:cNvPr id="6" name="Straight Connector 5"/>
          <p:cNvCxnSpPr/>
          <p:nvPr/>
        </p:nvCxnSpPr>
        <p:spPr>
          <a:xfrm flipH="1">
            <a:off x="1477108" y="4206240"/>
            <a:ext cx="295421"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4501662" y="4206240"/>
            <a:ext cx="309489"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23652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9994" y="225083"/>
            <a:ext cx="8444009" cy="6316394"/>
          </a:xfrm>
        </p:spPr>
        <p:txBody>
          <a:bodyPr>
            <a:normAutofit/>
          </a:bodyPr>
          <a:lstStyle/>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نکته: </a:t>
            </a:r>
            <a:r>
              <a:rPr lang="fa-IR" sz="2400"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برای ساده کردن کسر ها می توان صورت و مخرج را بر(ب.م.م) اعداد تقسیم کرد</a:t>
            </a:r>
          </a:p>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مثال: </a:t>
            </a:r>
            <a:r>
              <a:rPr lang="fa-IR" sz="2400" dirty="0" smtClean="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کسر های زیر را ساده کنید </a:t>
            </a:r>
          </a:p>
          <a:p>
            <a:r>
              <a:rPr lang="fa-IR" sz="2400" dirty="0" smtClean="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en-US" sz="2400" dirty="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994" y="1778643"/>
            <a:ext cx="4615927" cy="80981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838" y="3002253"/>
            <a:ext cx="4615927" cy="719849"/>
          </a:xfrm>
          <a:prstGeom prst="rect">
            <a:avLst/>
          </a:prstGeom>
        </p:spPr>
      </p:pic>
    </p:spTree>
    <p:extLst>
      <p:ext uri="{BB962C8B-B14F-4D97-AF65-F5344CB8AC3E}">
        <p14:creationId xmlns:p14="http://schemas.microsoft.com/office/powerpoint/2010/main" val="16089777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5926" y="1350497"/>
            <a:ext cx="7568419" cy="4121835"/>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نکاتی درباره (ب.م.م) اعداد :</a:t>
            </a:r>
          </a:p>
          <a:p>
            <a:r>
              <a:rPr lang="fa-IR" sz="2400" dirty="0" smtClean="0">
                <a:solidFill>
                  <a:srgbClr val="FF0000"/>
                </a:solidFill>
                <a:latin typeface="Arabic Typesetting" panose="03020402040406030203" pitchFamily="66" charset="-78"/>
                <a:cs typeface="Arabic Typesetting" panose="03020402040406030203" pitchFamily="66" charset="-78"/>
              </a:rPr>
              <a:t>1)</a:t>
            </a:r>
            <a:r>
              <a:rPr lang="fa-IR" sz="2400" dirty="0" smtClean="0">
                <a:solidFill>
                  <a:srgbClr val="00B0F0"/>
                </a:solidFill>
                <a:latin typeface="Arabic Typesetting" panose="03020402040406030203" pitchFamily="66" charset="-78"/>
                <a:cs typeface="Arabic Typesetting" panose="03020402040406030203" pitchFamily="66" charset="-78"/>
              </a:rPr>
              <a:t> از(ب.م.م) اعدادبرای ساده کردن کسر ها استفاده می شود</a:t>
            </a:r>
          </a:p>
          <a:p>
            <a:r>
              <a:rPr lang="fa-IR" sz="2400" dirty="0" smtClean="0">
                <a:solidFill>
                  <a:srgbClr val="FF0000"/>
                </a:solidFill>
                <a:latin typeface="Arabic Typesetting" panose="03020402040406030203" pitchFamily="66" charset="-78"/>
                <a:cs typeface="Arabic Typesetting" panose="03020402040406030203" pitchFamily="66" charset="-78"/>
              </a:rPr>
              <a:t>2) </a:t>
            </a:r>
            <a:r>
              <a:rPr lang="fa-IR" sz="2400" dirty="0" smtClean="0">
                <a:solidFill>
                  <a:srgbClr val="00B050"/>
                </a:solidFill>
                <a:latin typeface="Arabic Typesetting" panose="03020402040406030203" pitchFamily="66" charset="-78"/>
                <a:cs typeface="Arabic Typesetting" panose="03020402040406030203" pitchFamily="66" charset="-78"/>
              </a:rPr>
              <a:t>(ب.م.م) هر عدد با یک برابر با یک است :                       1 = (12و1)</a:t>
            </a:r>
          </a:p>
          <a:p>
            <a:r>
              <a:rPr lang="fa-IR" sz="2400" dirty="0" smtClean="0">
                <a:solidFill>
                  <a:srgbClr val="FF0000"/>
                </a:solidFill>
                <a:latin typeface="Arabic Typesetting" panose="03020402040406030203" pitchFamily="66" charset="-78"/>
                <a:cs typeface="Arabic Typesetting" panose="03020402040406030203" pitchFamily="66" charset="-78"/>
              </a:rPr>
              <a:t>3) </a:t>
            </a:r>
            <a:r>
              <a:rPr lang="fa-IR" sz="2400" dirty="0" smtClean="0">
                <a:solidFill>
                  <a:srgbClr val="CC00CC"/>
                </a:solidFill>
                <a:latin typeface="Arabic Typesetting" panose="03020402040406030203" pitchFamily="66" charset="-78"/>
                <a:cs typeface="Arabic Typesetting" panose="03020402040406030203" pitchFamily="66" charset="-78"/>
              </a:rPr>
              <a:t>(ب.م.م) هر عدد با خودش همان عدد می شود :           15= (15و15)</a:t>
            </a:r>
          </a:p>
          <a:p>
            <a:r>
              <a:rPr lang="fa-IR" sz="2400" dirty="0" smtClean="0">
                <a:solidFill>
                  <a:srgbClr val="FF0000"/>
                </a:solidFill>
                <a:latin typeface="Arabic Typesetting" panose="03020402040406030203" pitchFamily="66" charset="-78"/>
                <a:cs typeface="Arabic Typesetting" panose="03020402040406030203" pitchFamily="66" charset="-78"/>
              </a:rPr>
              <a:t>4)</a:t>
            </a:r>
            <a:r>
              <a:rPr lang="fa-IR" sz="2400" dirty="0" smtClean="0">
                <a:solidFill>
                  <a:srgbClr val="66FF66"/>
                </a:solidFill>
                <a:latin typeface="Arabic Typesetting" panose="03020402040406030203" pitchFamily="66" charset="-78"/>
                <a:cs typeface="Arabic Typesetting" panose="03020402040406030203" pitchFamily="66" charset="-78"/>
              </a:rPr>
              <a:t> (ب.م.م) دو عدد اول مختلف یک می شود :                     1=(15و3)</a:t>
            </a:r>
          </a:p>
          <a:p>
            <a:r>
              <a:rPr lang="fa-IR" sz="2400" dirty="0" smtClean="0">
                <a:solidFill>
                  <a:srgbClr val="FF0000"/>
                </a:solidFill>
                <a:latin typeface="Arabic Typesetting" panose="03020402040406030203" pitchFamily="66" charset="-78"/>
                <a:cs typeface="Arabic Typesetting" panose="03020402040406030203" pitchFamily="66" charset="-78"/>
              </a:rPr>
              <a:t>5) </a:t>
            </a:r>
            <a:r>
              <a:rPr lang="fa-IR" sz="2400" dirty="0" smtClean="0">
                <a:solidFill>
                  <a:srgbClr val="FF3300"/>
                </a:solidFill>
                <a:latin typeface="Arabic Typesetting" panose="03020402040406030203" pitchFamily="66" charset="-78"/>
                <a:cs typeface="Arabic Typesetting" panose="03020402040406030203" pitchFamily="66" charset="-78"/>
              </a:rPr>
              <a:t>اگر دو عدد بر هم بخش پذیر باشند (ب.م.م) ان دو عدد برابر با کوچکتر می شود :         6 = (6و18)</a:t>
            </a:r>
          </a:p>
          <a:p>
            <a:r>
              <a:rPr lang="fa-IR" sz="2400" dirty="0" smtClean="0">
                <a:solidFill>
                  <a:srgbClr val="FF0000"/>
                </a:solidFill>
                <a:latin typeface="Arabic Typesetting" panose="03020402040406030203" pitchFamily="66" charset="-78"/>
                <a:cs typeface="Arabic Typesetting" panose="03020402040406030203" pitchFamily="66" charset="-78"/>
              </a:rPr>
              <a:t>6)</a:t>
            </a:r>
            <a:r>
              <a:rPr lang="fa-IR" sz="2400" dirty="0" smtClean="0">
                <a:solidFill>
                  <a:srgbClr val="FF3300"/>
                </a:solidFill>
                <a:latin typeface="Arabic Typesetting" panose="03020402040406030203" pitchFamily="66" charset="-78"/>
                <a:cs typeface="Arabic Typesetting" panose="03020402040406030203" pitchFamily="66" charset="-78"/>
              </a:rPr>
              <a:t> </a:t>
            </a:r>
            <a:r>
              <a:rPr lang="fa-IR" sz="2400" dirty="0" smtClean="0">
                <a:solidFill>
                  <a:srgbClr val="0070C0"/>
                </a:solidFill>
                <a:latin typeface="Arabic Typesetting" panose="03020402040406030203" pitchFamily="66" charset="-78"/>
                <a:cs typeface="Arabic Typesetting" panose="03020402040406030203" pitchFamily="66" charset="-78"/>
              </a:rPr>
              <a:t>(ب.م.م) دو عدد متوالی (پشت سر هم) همواره یک است :            1 = (32و33)  </a:t>
            </a:r>
          </a:p>
          <a:p>
            <a:endParaRPr lang="fa-IR" sz="2400" dirty="0">
              <a:solidFill>
                <a:srgbClr val="0070C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420909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5036" y="185438"/>
            <a:ext cx="8415874" cy="6499273"/>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مضرب های طبیعی یک عدد :</a:t>
            </a:r>
          </a:p>
          <a:p>
            <a:r>
              <a:rPr lang="fa-IR" sz="2400" dirty="0" smtClean="0">
                <a:solidFill>
                  <a:srgbClr val="00B0F0"/>
                </a:solidFill>
                <a:latin typeface="Arabic Typesetting" panose="03020402040406030203" pitchFamily="66" charset="-78"/>
                <a:cs typeface="Arabic Typesetting" panose="03020402040406030203" pitchFamily="66" charset="-78"/>
              </a:rPr>
              <a:t>اگر یک عدد را به ترتیب در اعداد ضرب می کنیم مضارب ان به دست می اید</a:t>
            </a:r>
            <a:endParaRPr lang="en-US" sz="2400" dirty="0" smtClean="0">
              <a:solidFill>
                <a:srgbClr val="00B0F0"/>
              </a:solidFill>
              <a:latin typeface="Arabic Typesetting" panose="03020402040406030203" pitchFamily="66" charset="-78"/>
              <a:cs typeface="Arabic Typesetting" panose="03020402040406030203" pitchFamily="66" charset="-78"/>
            </a:endParaRPr>
          </a:p>
          <a:p>
            <a:r>
              <a:rPr lang="fa-IR" sz="2400" dirty="0" smtClean="0">
                <a:solidFill>
                  <a:srgbClr val="FF0000"/>
                </a:solidFill>
                <a:latin typeface="Arabic Typesetting" panose="03020402040406030203" pitchFamily="66" charset="-78"/>
                <a:cs typeface="Arabic Typesetting" panose="03020402040406030203" pitchFamily="66" charset="-78"/>
              </a:rPr>
              <a:t>مثال: </a:t>
            </a:r>
            <a:r>
              <a:rPr lang="fa-IR" sz="2400" dirty="0" smtClean="0">
                <a:solidFill>
                  <a:srgbClr val="92D050"/>
                </a:solidFill>
                <a:latin typeface="Arabic Typesetting" panose="03020402040406030203" pitchFamily="66" charset="-78"/>
                <a:cs typeface="Arabic Typesetting" panose="03020402040406030203" pitchFamily="66" charset="-78"/>
              </a:rPr>
              <a:t>مضارب طبیعی اعداد 8و15 را بنویسید </a:t>
            </a:r>
          </a:p>
          <a:p>
            <a:endParaRPr lang="en-US" sz="2400" dirty="0">
              <a:solidFill>
                <a:srgbClr val="92D050"/>
              </a:solidFill>
              <a:latin typeface="Arabic Typesetting" panose="03020402040406030203" pitchFamily="66" charset="-78"/>
              <a:cs typeface="Arabic Typesetting" panose="03020402040406030203" pitchFamily="66"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129" y="2065118"/>
            <a:ext cx="3658111" cy="1247949"/>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2273" y="2625786"/>
            <a:ext cx="3848637" cy="581106"/>
          </a:xfrm>
          <a:prstGeom prst="rect">
            <a:avLst/>
          </a:prstGeom>
        </p:spPr>
      </p:pic>
    </p:spTree>
    <p:extLst>
      <p:ext uri="{BB962C8B-B14F-4D97-AF65-F5344CB8AC3E}">
        <p14:creationId xmlns:p14="http://schemas.microsoft.com/office/powerpoint/2010/main" val="100469331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1025" y="1662546"/>
            <a:ext cx="8342978" cy="2410690"/>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نکته : </a:t>
            </a:r>
            <a:r>
              <a:rPr lang="fa-IR" sz="2400" dirty="0" smtClean="0">
                <a:solidFill>
                  <a:srgbClr val="0070C0"/>
                </a:solidFill>
                <a:latin typeface="Arabic Typesetting" panose="03020402040406030203" pitchFamily="66" charset="-78"/>
                <a:cs typeface="Arabic Typesetting" panose="03020402040406030203" pitchFamily="66" charset="-78"/>
              </a:rPr>
              <a:t>اولین مضرب طبیعی هر عدد خود عدد واخرین مضرب ان مشخص نیست </a:t>
            </a:r>
          </a:p>
          <a:p>
            <a:endParaRPr lang="fa-IR" sz="2400" dirty="0" smtClean="0">
              <a:solidFill>
                <a:srgbClr val="0070C0"/>
              </a:solidFill>
              <a:latin typeface="Arabic Typesetting" panose="03020402040406030203" pitchFamily="66" charset="-78"/>
              <a:cs typeface="Arabic Typesetting" panose="03020402040406030203" pitchFamily="66" charset="-78"/>
            </a:endParaRPr>
          </a:p>
          <a:p>
            <a:r>
              <a:rPr lang="fa-IR" sz="2400" dirty="0" smtClean="0">
                <a:solidFill>
                  <a:srgbClr val="0070C0"/>
                </a:solidFill>
                <a:latin typeface="Arabic Typesetting" panose="03020402040406030203" pitchFamily="66" charset="-78"/>
                <a:cs typeface="Arabic Typesetting" panose="03020402040406030203" pitchFamily="66" charset="-78"/>
              </a:rPr>
              <a:t>مثال </a:t>
            </a:r>
            <a:r>
              <a:rPr lang="fa-IR" sz="2400" dirty="0" smtClean="0">
                <a:solidFill>
                  <a:srgbClr val="33CC33"/>
                </a:solidFill>
                <a:latin typeface="Arabic Typesetting" panose="03020402040406030203" pitchFamily="66" charset="-78"/>
                <a:cs typeface="Arabic Typesetting" panose="03020402040406030203" pitchFamily="66" charset="-78"/>
              </a:rPr>
              <a:t>: </a:t>
            </a:r>
            <a:r>
              <a:rPr lang="fa-IR" sz="2400" dirty="0" smtClean="0">
                <a:solidFill>
                  <a:srgbClr val="FF0000"/>
                </a:solidFill>
                <a:latin typeface="Arabic Typesetting" panose="03020402040406030203" pitchFamily="66" charset="-78"/>
                <a:cs typeface="Arabic Typesetting" panose="03020402040406030203" pitchFamily="66" charset="-78"/>
              </a:rPr>
              <a:t>الف) </a:t>
            </a:r>
            <a:r>
              <a:rPr lang="fa-IR" sz="2400" dirty="0" smtClean="0">
                <a:solidFill>
                  <a:srgbClr val="CC00CC"/>
                </a:solidFill>
                <a:latin typeface="Arabic Typesetting" panose="03020402040406030203" pitchFamily="66" charset="-78"/>
                <a:cs typeface="Arabic Typesetting" panose="03020402040406030203" pitchFamily="66" charset="-78"/>
              </a:rPr>
              <a:t>فتمین مضرب عدد 12 چند است ؟</a:t>
            </a:r>
            <a:r>
              <a:rPr lang="fa-IR" sz="2400" dirty="0" smtClean="0">
                <a:solidFill>
                  <a:srgbClr val="FF99CC"/>
                </a:solidFill>
                <a:latin typeface="Arabic Typesetting" panose="03020402040406030203" pitchFamily="66" charset="-78"/>
                <a:cs typeface="Arabic Typesetting" panose="03020402040406030203" pitchFamily="66" charset="-78"/>
              </a:rPr>
              <a:t>                   84=12*7</a:t>
            </a:r>
          </a:p>
          <a:p>
            <a:r>
              <a:rPr lang="fa-IR" sz="2400" dirty="0" smtClean="0">
                <a:solidFill>
                  <a:srgbClr val="FF0000"/>
                </a:solidFill>
                <a:latin typeface="Arabic Typesetting" panose="03020402040406030203" pitchFamily="66" charset="-78"/>
                <a:cs typeface="Arabic Typesetting" panose="03020402040406030203" pitchFamily="66" charset="-78"/>
              </a:rPr>
              <a:t>ب)</a:t>
            </a:r>
            <a:r>
              <a:rPr lang="fa-IR" sz="2400" dirty="0" smtClean="0">
                <a:solidFill>
                  <a:srgbClr val="33CC33"/>
                </a:solidFill>
                <a:latin typeface="Arabic Typesetting" panose="03020402040406030203" pitchFamily="66" charset="-78"/>
                <a:cs typeface="Arabic Typesetting" panose="03020402040406030203" pitchFamily="66" charset="-78"/>
              </a:rPr>
              <a:t> </a:t>
            </a:r>
            <a:r>
              <a:rPr lang="fa-IR" sz="2400" dirty="0" smtClean="0">
                <a:solidFill>
                  <a:srgbClr val="CC00CC"/>
                </a:solidFill>
                <a:latin typeface="Arabic Typesetting" panose="03020402040406030203" pitchFamily="66" charset="-78"/>
                <a:cs typeface="Arabic Typesetting" panose="03020402040406030203" pitchFamily="66" charset="-78"/>
              </a:rPr>
              <a:t>ایا 142 مضرب عدد 3 است ؟ چرا؟ </a:t>
            </a:r>
            <a:r>
              <a:rPr lang="fa-IR" sz="2400" dirty="0" smtClean="0">
                <a:solidFill>
                  <a:srgbClr val="FF99CC"/>
                </a:solidFill>
                <a:latin typeface="Arabic Typesetting" panose="03020402040406030203" pitchFamily="66" charset="-78"/>
                <a:cs typeface="Arabic Typesetting" panose="03020402040406030203" pitchFamily="66" charset="-78"/>
              </a:rPr>
              <a:t>خیر.چون اگر 142 را بر3 تقسیم کنیم باقیمانده تقسیم صفر نمی شود</a:t>
            </a:r>
            <a:r>
              <a:rPr lang="fa-IR" sz="2400" dirty="0" smtClean="0">
                <a:solidFill>
                  <a:srgbClr val="33CC33"/>
                </a:solidFill>
                <a:latin typeface="Arabic Typesetting" panose="03020402040406030203" pitchFamily="66" charset="-78"/>
                <a:cs typeface="Arabic Typesetting" panose="03020402040406030203" pitchFamily="66" charset="-78"/>
              </a:rPr>
              <a:t/>
            </a:r>
            <a:br>
              <a:rPr lang="fa-IR" sz="2400" dirty="0" smtClean="0">
                <a:solidFill>
                  <a:srgbClr val="33CC33"/>
                </a:solidFill>
                <a:latin typeface="Arabic Typesetting" panose="03020402040406030203" pitchFamily="66" charset="-78"/>
                <a:cs typeface="Arabic Typesetting" panose="03020402040406030203" pitchFamily="66" charset="-78"/>
              </a:rPr>
            </a:br>
            <a:r>
              <a:rPr lang="fa-IR" sz="2400" dirty="0" smtClean="0">
                <a:solidFill>
                  <a:srgbClr val="FF0000"/>
                </a:solidFill>
                <a:latin typeface="Arabic Typesetting" panose="03020402040406030203" pitchFamily="66" charset="-78"/>
                <a:cs typeface="Arabic Typesetting" panose="03020402040406030203" pitchFamily="66" charset="-78"/>
              </a:rPr>
              <a:t>ج)</a:t>
            </a:r>
            <a:r>
              <a:rPr lang="fa-IR" sz="2400" dirty="0" smtClean="0">
                <a:solidFill>
                  <a:srgbClr val="33CC33"/>
                </a:solidFill>
                <a:latin typeface="Arabic Typesetting" panose="03020402040406030203" pitchFamily="66" charset="-78"/>
                <a:cs typeface="Arabic Typesetting" panose="03020402040406030203" pitchFamily="66" charset="-78"/>
              </a:rPr>
              <a:t> </a:t>
            </a:r>
            <a:r>
              <a:rPr lang="fa-IR" sz="2400" dirty="0" smtClean="0">
                <a:solidFill>
                  <a:srgbClr val="CC00CC"/>
                </a:solidFill>
                <a:latin typeface="Arabic Typesetting" panose="03020402040406030203" pitchFamily="66" charset="-78"/>
                <a:cs typeface="Arabic Typesetting" panose="03020402040406030203" pitchFamily="66" charset="-78"/>
              </a:rPr>
              <a:t>سه مضرب مشترک 5و7 را بنویسید ؟                 </a:t>
            </a:r>
            <a:r>
              <a:rPr lang="fa-IR" sz="2400" dirty="0" smtClean="0">
                <a:solidFill>
                  <a:srgbClr val="FF99CC"/>
                </a:solidFill>
                <a:latin typeface="Arabic Typesetting" panose="03020402040406030203" pitchFamily="66" charset="-78"/>
                <a:cs typeface="Arabic Typesetting" panose="03020402040406030203" pitchFamily="66" charset="-78"/>
              </a:rPr>
              <a:t>  {105 و 70 و 35}</a:t>
            </a:r>
            <a:endParaRPr lang="en-US" sz="2400" dirty="0">
              <a:solidFill>
                <a:srgbClr val="FF99CC"/>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876820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7775" y="1795549"/>
            <a:ext cx="8376228" cy="3341716"/>
          </a:xfrm>
        </p:spPr>
        <p:txBody>
          <a:bodyPr>
            <a:normAutofit/>
          </a:bodyPr>
          <a:lstStyle/>
          <a:p>
            <a:r>
              <a:rPr lang="fa-IR" sz="2400" dirty="0" smtClean="0">
                <a:solidFill>
                  <a:srgbClr val="0070C0"/>
                </a:solidFill>
                <a:latin typeface="Arabic Typesetting" panose="03020402040406030203" pitchFamily="66" charset="-78"/>
                <a:cs typeface="Arabic Typesetting" panose="03020402040406030203" pitchFamily="66" charset="-78"/>
              </a:rPr>
              <a:t>کوچک ترین شمارنده ی مشترک (ک.م.م) : </a:t>
            </a:r>
            <a:r>
              <a:rPr lang="fa-IR" sz="2400" dirty="0" smtClean="0">
                <a:solidFill>
                  <a:srgbClr val="FF0000"/>
                </a:solidFill>
                <a:latin typeface="Arabic Typesetting" panose="03020402040406030203" pitchFamily="66" charset="-78"/>
                <a:cs typeface="Arabic Typesetting" panose="03020402040406030203" pitchFamily="66" charset="-78"/>
              </a:rPr>
              <a:t>کوچک ترین شمارنده ی مشترک دو عدد       یعنی کوچک ترین عددی مانند </a:t>
            </a:r>
          </a:p>
          <a:p>
            <a:r>
              <a:rPr lang="fa-IR" sz="2400" dirty="0" smtClean="0">
                <a:solidFill>
                  <a:srgbClr val="FF0000"/>
                </a:solidFill>
                <a:latin typeface="Arabic Typesetting" panose="03020402040406030203" pitchFamily="66" charset="-78"/>
                <a:cs typeface="Arabic Typesetting" panose="03020402040406030203" pitchFamily="66" charset="-78"/>
              </a:rPr>
              <a:t> بر ان بخش پذیر باشند.        </a:t>
            </a:r>
            <a:r>
              <a:rPr lang="en-US" sz="2400" dirty="0">
                <a:solidFill>
                  <a:srgbClr val="FF0000"/>
                </a:solidFill>
                <a:latin typeface="Arabic Typesetting" panose="03020402040406030203" pitchFamily="66" charset="-78"/>
                <a:cs typeface="Arabic Typesetting" panose="03020402040406030203" pitchFamily="66" charset="-78"/>
              </a:rPr>
              <a:t>b</a:t>
            </a:r>
            <a:r>
              <a:rPr lang="fa-IR" sz="2400" dirty="0">
                <a:solidFill>
                  <a:srgbClr val="FF0000"/>
                </a:solidFill>
                <a:latin typeface="Arabic Typesetting" panose="03020402040406030203" pitchFamily="66" charset="-78"/>
                <a:cs typeface="Arabic Typesetting" panose="03020402040406030203" pitchFamily="66" charset="-78"/>
              </a:rPr>
              <a:t>وهم بر</a:t>
            </a:r>
            <a:r>
              <a:rPr lang="en-US" sz="2400" dirty="0">
                <a:solidFill>
                  <a:srgbClr val="FF0000"/>
                </a:solidFill>
                <a:latin typeface="Arabic Typesetting" panose="03020402040406030203" pitchFamily="66" charset="-78"/>
                <a:cs typeface="Arabic Typesetting" panose="03020402040406030203" pitchFamily="66" charset="-78"/>
              </a:rPr>
              <a:t> </a:t>
            </a:r>
            <a:r>
              <a:rPr lang="fa-IR" sz="2400" dirty="0">
                <a:solidFill>
                  <a:srgbClr val="FF0000"/>
                </a:solidFill>
                <a:latin typeface="Arabic Typesetting" panose="03020402040406030203" pitchFamily="66" charset="-78"/>
                <a:cs typeface="Arabic Typesetting" panose="03020402040406030203" pitchFamily="66" charset="-78"/>
              </a:rPr>
              <a:t> </a:t>
            </a:r>
            <a:r>
              <a:rPr lang="en-US" sz="2400" dirty="0">
                <a:solidFill>
                  <a:srgbClr val="FF0000"/>
                </a:solidFill>
                <a:latin typeface="Arabic Typesetting" panose="03020402040406030203" pitchFamily="66" charset="-78"/>
                <a:cs typeface="Arabic Typesetting" panose="03020402040406030203" pitchFamily="66" charset="-78"/>
              </a:rPr>
              <a:t>a</a:t>
            </a:r>
            <a:r>
              <a:rPr lang="fa-IR" sz="2400" dirty="0">
                <a:solidFill>
                  <a:srgbClr val="FF0000"/>
                </a:solidFill>
                <a:latin typeface="Arabic Typesetting" panose="03020402040406030203" pitchFamily="66" charset="-78"/>
                <a:cs typeface="Arabic Typesetting" panose="03020402040406030203" pitchFamily="66" charset="-78"/>
              </a:rPr>
              <a:t> که هم بر</a:t>
            </a:r>
            <a:endParaRPr lang="fa-IR" sz="2400" dirty="0" smtClean="0">
              <a:solidFill>
                <a:srgbClr val="FF0000"/>
              </a:solidFill>
              <a:latin typeface="Arabic Typesetting" panose="03020402040406030203" pitchFamily="66" charset="-78"/>
              <a:cs typeface="Arabic Typesetting" panose="03020402040406030203" pitchFamily="66" charset="-78"/>
            </a:endParaRPr>
          </a:p>
          <a:p>
            <a:endParaRPr lang="fa-IR" sz="2400" dirty="0" smtClean="0">
              <a:solidFill>
                <a:srgbClr val="FF0000"/>
              </a:solidFill>
              <a:latin typeface="Arabic Typesetting" panose="03020402040406030203" pitchFamily="66" charset="-78"/>
              <a:cs typeface="Arabic Typesetting" panose="03020402040406030203" pitchFamily="66" charset="-78"/>
            </a:endParaRPr>
          </a:p>
          <a:p>
            <a:r>
              <a:rPr lang="fa-IR" sz="2400" dirty="0" smtClean="0">
                <a:solidFill>
                  <a:srgbClr val="FF0000"/>
                </a:solidFill>
                <a:latin typeface="Arabic Typesetting" panose="03020402040406030203" pitchFamily="66" charset="-78"/>
                <a:cs typeface="Arabic Typesetting" panose="03020402040406030203" pitchFamily="66" charset="-78"/>
              </a:rPr>
              <a:t> </a:t>
            </a:r>
            <a:r>
              <a:rPr lang="fa-IR" sz="2400" dirty="0" smtClean="0">
                <a:solidFill>
                  <a:srgbClr val="0070C0"/>
                </a:solidFill>
                <a:latin typeface="Arabic Typesetting" panose="03020402040406030203" pitchFamily="66" charset="-78"/>
                <a:cs typeface="Arabic Typesetting" panose="03020402040406030203" pitchFamily="66" charset="-78"/>
              </a:rPr>
              <a:t>نکته : </a:t>
            </a:r>
            <a:r>
              <a:rPr lang="fa-IR" sz="2400" dirty="0" smtClean="0">
                <a:solidFill>
                  <a:srgbClr val="00B050"/>
                </a:solidFill>
                <a:latin typeface="Arabic Typesetting" panose="03020402040406030203" pitchFamily="66" charset="-78"/>
                <a:cs typeface="Arabic Typesetting" panose="03020402040406030203" pitchFamily="66" charset="-78"/>
              </a:rPr>
              <a:t>کوچک ترین شمارنده ی مشترک دو عدد       را به صورت          نشان می دهند </a:t>
            </a:r>
            <a:r>
              <a:rPr lang="en-US" sz="2400" dirty="0" smtClean="0">
                <a:solidFill>
                  <a:srgbClr val="FF0000"/>
                </a:solidFill>
                <a:latin typeface="Arabic Typesetting" panose="03020402040406030203" pitchFamily="66" charset="-78"/>
                <a:cs typeface="Arabic Typesetting" panose="03020402040406030203" pitchFamily="66" charset="-78"/>
              </a:rPr>
              <a:t>          </a:t>
            </a:r>
            <a:endParaRPr lang="en-US" sz="2400" dirty="0">
              <a:solidFill>
                <a:srgbClr val="FF0000"/>
              </a:solidFill>
              <a:latin typeface="Arabic Typesetting" panose="03020402040406030203" pitchFamily="66" charset="-78"/>
              <a:cs typeface="Arabic Typesetting" panose="03020402040406030203" pitchFamily="66"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339" y="1956914"/>
            <a:ext cx="322660" cy="19929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150" y="310994"/>
            <a:ext cx="285790" cy="17147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99116" y="3352090"/>
            <a:ext cx="362001" cy="228632"/>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23784" y="3280643"/>
            <a:ext cx="485843" cy="371527"/>
          </a:xfrm>
          <a:prstGeom prst="rect">
            <a:avLst/>
          </a:prstGeom>
        </p:spPr>
      </p:pic>
    </p:spTree>
    <p:extLst>
      <p:ext uri="{BB962C8B-B14F-4D97-AF65-F5344CB8AC3E}">
        <p14:creationId xmlns:p14="http://schemas.microsoft.com/office/powerpoint/2010/main" val="166667456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1149" y="399011"/>
            <a:ext cx="8392854" cy="6018414"/>
          </a:xfrm>
        </p:spPr>
        <p:txBody>
          <a:bodyPr>
            <a:normAutofit/>
          </a:bodyPr>
          <a:lstStyle/>
          <a:p>
            <a:r>
              <a:rPr lang="fa-IR" sz="2400" dirty="0" smtClean="0">
                <a:solidFill>
                  <a:srgbClr val="FF3300"/>
                </a:solidFill>
                <a:latin typeface="Arabic Typesetting" panose="03020402040406030203" pitchFamily="66" charset="-78"/>
                <a:cs typeface="Arabic Typesetting" panose="03020402040406030203" pitchFamily="66" charset="-78"/>
              </a:rPr>
              <a:t>مثال : </a:t>
            </a:r>
            <a:r>
              <a:rPr lang="fa-IR" sz="2400" dirty="0" smtClean="0">
                <a:solidFill>
                  <a:srgbClr val="00B0F0"/>
                </a:solidFill>
                <a:latin typeface="Arabic Typesetting" panose="03020402040406030203" pitchFamily="66" charset="-78"/>
                <a:cs typeface="Arabic Typesetting" panose="03020402040406030203" pitchFamily="66" charset="-78"/>
              </a:rPr>
              <a:t>کوچک ترین مضرب مشترک (ک.م.م) دو عدد 6و15 را از روش نوشتن مضرب های دو عدد به دست اورید</a:t>
            </a:r>
          </a:p>
          <a:p>
            <a:endParaRPr lang="en-US" sz="2400" dirty="0">
              <a:solidFill>
                <a:srgbClr val="00B0F0"/>
              </a:solidFill>
              <a:latin typeface="Arabic Typesetting" panose="03020402040406030203" pitchFamily="66" charset="-78"/>
              <a:cs typeface="Arabic Typesetting" panose="03020402040406030203" pitchFamily="66"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149" y="1635838"/>
            <a:ext cx="5992061" cy="4953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6936" y="2437137"/>
            <a:ext cx="3553321" cy="54300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3459" y="3368644"/>
            <a:ext cx="3486637" cy="46679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2405" y="3835434"/>
            <a:ext cx="4372585" cy="476316"/>
          </a:xfrm>
          <a:prstGeom prst="rect">
            <a:avLst/>
          </a:prstGeom>
        </p:spPr>
      </p:pic>
    </p:spTree>
    <p:extLst>
      <p:ext uri="{BB962C8B-B14F-4D97-AF65-F5344CB8AC3E}">
        <p14:creationId xmlns:p14="http://schemas.microsoft.com/office/powerpoint/2010/main" val="3769499969"/>
      </p:ext>
    </p:extLst>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20804869">
            <a:off x="98728" y="2475913"/>
            <a:ext cx="8328073" cy="1828800"/>
          </a:xfrm>
        </p:spPr>
        <p:txBody>
          <a:bodyPr>
            <a:normAutofit/>
          </a:bodyPr>
          <a:lstStyle/>
          <a:p>
            <a:r>
              <a:rPr lang="fa-IR" sz="2800" dirty="0" smtClean="0">
                <a:solidFill>
                  <a:srgbClr val="FF0000"/>
                </a:solidFill>
                <a:latin typeface="Arabic Typesetting" panose="03020402040406030203" pitchFamily="66" charset="-78"/>
                <a:cs typeface="Arabic Typesetting" panose="03020402040406030203" pitchFamily="66" charset="-78"/>
              </a:rPr>
              <a:t>ن</a:t>
            </a:r>
            <a:r>
              <a:rPr lang="fa-IR" sz="28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ام ونام خانوادگی...محمد مستقیمی</a:t>
            </a:r>
          </a:p>
          <a:p>
            <a:r>
              <a:rPr lang="fa-IR" sz="2800" dirty="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800"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نام دبیر...جناب اقای کرمی</a:t>
            </a:r>
          </a:p>
          <a:p>
            <a:r>
              <a:rPr lang="fa-IR" sz="2800"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8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2800" dirty="0" smtClean="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درس.. ریاضیات</a:t>
            </a:r>
            <a:endParaRPr lang="en-US" sz="2800" dirty="0">
              <a:solidFill>
                <a:srgbClr val="00B05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349653080"/>
      </p:ext>
    </p:extLst>
  </p:cSld>
  <p:clrMapOvr>
    <a:masterClrMapping/>
  </p:clrMapOvr>
  <p:transition spd="slow" advTm="5261">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4524" y="1679510"/>
            <a:ext cx="8359603" cy="2612572"/>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روش به دست اوردن  کوچکترین مضرب مشترک دو عدد </a:t>
            </a:r>
            <a:r>
              <a:rPr lang="fa-IR" sz="2400" dirty="0" smtClean="0">
                <a:solidFill>
                  <a:srgbClr val="00B0F0"/>
                </a:solidFill>
                <a:latin typeface="Arabic Typesetting" panose="03020402040406030203" pitchFamily="66" charset="-78"/>
                <a:cs typeface="Arabic Typesetting" panose="03020402040406030203" pitchFamily="66" charset="-78"/>
              </a:rPr>
              <a:t>(از روش تجزیه) : </a:t>
            </a:r>
            <a:r>
              <a:rPr lang="fa-IR" sz="2400" dirty="0" smtClean="0">
                <a:solidFill>
                  <a:srgbClr val="92D050"/>
                </a:solidFill>
                <a:latin typeface="Arabic Typesetting" panose="03020402040406030203" pitchFamily="66" charset="-78"/>
                <a:cs typeface="Arabic Typesetting" panose="03020402040406030203" pitchFamily="66" charset="-78"/>
              </a:rPr>
              <a:t>مراحل زیر را به ترتیب انجام می دهیم :</a:t>
            </a:r>
          </a:p>
          <a:p>
            <a:pPr algn="ctr"/>
            <a:endParaRPr lang="fa-IR" sz="2400" dirty="0">
              <a:solidFill>
                <a:srgbClr val="CC00CC"/>
              </a:solidFill>
              <a:latin typeface="Arabic Typesetting" panose="03020402040406030203" pitchFamily="66" charset="-78"/>
              <a:cs typeface="Arabic Typesetting" panose="03020402040406030203" pitchFamily="66" charset="-78"/>
            </a:endParaRPr>
          </a:p>
          <a:p>
            <a:pPr algn="ctr"/>
            <a:r>
              <a:rPr lang="fa-IR" sz="2400" dirty="0">
                <a:solidFill>
                  <a:srgbClr val="CC00CC"/>
                </a:solidFill>
                <a:latin typeface="Arabic Typesetting" panose="03020402040406030203" pitchFamily="66" charset="-78"/>
                <a:cs typeface="Arabic Typesetting" panose="03020402040406030203" pitchFamily="66" charset="-78"/>
              </a:rPr>
              <a:t>1</a:t>
            </a:r>
            <a:r>
              <a:rPr lang="fa-IR" sz="2400" dirty="0" smtClean="0">
                <a:solidFill>
                  <a:srgbClr val="CC00CC"/>
                </a:solidFill>
                <a:latin typeface="Arabic Typesetting" panose="03020402040406030203" pitchFamily="66" charset="-78"/>
                <a:cs typeface="Arabic Typesetting" panose="03020402040406030203" pitchFamily="66" charset="-78"/>
              </a:rPr>
              <a:t>) دو عددرا تجزیه می کنیم                                    2) دو عدد را به صورت ضرب شمارنده های اول  می نویسیم             3)  عدد های مشترک با بیشترین تکرار وعدد های غیر مشترک رادر هم ضرب می کنیم    </a:t>
            </a:r>
            <a:endParaRPr lang="en-US" sz="2400" dirty="0">
              <a:solidFill>
                <a:srgbClr val="CC00CC"/>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032128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0026" y="1743241"/>
            <a:ext cx="8362561" cy="2943060"/>
          </a:xfrm>
        </p:spPr>
        <p:txBody>
          <a:bodyPr>
            <a:normAutofit/>
          </a:bodyPr>
          <a:lstStyle/>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مثال :</a:t>
            </a:r>
            <a:r>
              <a:rPr lang="fa-IR" sz="2400" dirty="0" smtClean="0">
                <a:solidFill>
                  <a:srgbClr val="FF0000"/>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کوچکترین مضرب مشترک دو عدد 60و72 را از روش تجزیه به دست اورید</a:t>
            </a:r>
          </a:p>
          <a:p>
            <a:endParaRPr lang="fa-IR" sz="2400" dirty="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r>
              <a:rPr lang="fa-IR" sz="2400"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p>
          <a:p>
            <a:r>
              <a:rPr lang="fa-IR" sz="2400" dirty="0" smtClean="0">
                <a:solidFill>
                  <a:srgbClr val="00B0F0"/>
                </a:solidFill>
                <a:latin typeface="Arabic Typesetting" panose="03020402040406030203" pitchFamily="66" charset="-78"/>
                <a:cs typeface="Arabic Typesetting" panose="03020402040406030203" pitchFamily="66" charset="-78"/>
              </a:rPr>
              <a:t>                                  شمارنده </a:t>
            </a:r>
            <a:r>
              <a:rPr lang="fa-IR" sz="2400" dirty="0">
                <a:solidFill>
                  <a:srgbClr val="00B0F0"/>
                </a:solidFill>
                <a:latin typeface="Arabic Typesetting" panose="03020402040406030203" pitchFamily="66" charset="-78"/>
                <a:cs typeface="Arabic Typesetting" panose="03020402040406030203" pitchFamily="66" charset="-78"/>
              </a:rPr>
              <a:t>های غیر </a:t>
            </a:r>
            <a:r>
              <a:rPr lang="fa-IR" sz="2400" dirty="0" smtClean="0">
                <a:solidFill>
                  <a:srgbClr val="00B0F0"/>
                </a:solidFill>
                <a:latin typeface="Arabic Typesetting" panose="03020402040406030203" pitchFamily="66" charset="-78"/>
                <a:cs typeface="Arabic Typesetting" panose="03020402040406030203" pitchFamily="66" charset="-78"/>
              </a:rPr>
              <a:t>مشترک                        </a:t>
            </a:r>
            <a:endParaRPr lang="fa-IR" sz="2400" dirty="0">
              <a:solidFill>
                <a:srgbClr val="00B0F0"/>
              </a:solidFill>
              <a:latin typeface="Arabic Typesetting" panose="03020402040406030203" pitchFamily="66" charset="-78"/>
              <a:cs typeface="Arabic Typesetting" panose="03020402040406030203" pitchFamily="66" charset="-78"/>
            </a:endParaRPr>
          </a:p>
          <a:p>
            <a:r>
              <a:rPr lang="fa-IR" sz="2400" dirty="0" smtClean="0">
                <a:solidFill>
                  <a:srgbClr val="00B050"/>
                </a:solidFill>
                <a:latin typeface="Arabic Typesetting" panose="03020402040406030203" pitchFamily="66" charset="-78"/>
                <a:cs typeface="Arabic Typesetting" panose="03020402040406030203" pitchFamily="66" charset="-78"/>
              </a:rPr>
              <a:t>                      (شمارنده مشترک دو عدد 2و3 است وبیشترین تکرار 2 سه بار و3 دو بار است) </a:t>
            </a:r>
          </a:p>
          <a:p>
            <a:r>
              <a:rPr lang="fa-IR" sz="2400"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endParaRPr lang="fa-IR" sz="2400" dirty="0" smtClean="0">
              <a:solidFill>
                <a:srgbClr val="00B0F0"/>
              </a:solidFill>
              <a:latin typeface="Arabic Typesetting" panose="03020402040406030203" pitchFamily="66" charset="-78"/>
              <a:cs typeface="Arabic Typesetting" panose="03020402040406030203" pitchFamily="66"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5118" y="2295496"/>
            <a:ext cx="1695687" cy="38105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1559" y="2281207"/>
            <a:ext cx="2076740" cy="40963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66679" y="2676549"/>
            <a:ext cx="3439005" cy="504895"/>
          </a:xfrm>
          <a:prstGeom prst="rect">
            <a:avLst/>
          </a:prstGeom>
        </p:spPr>
      </p:pic>
    </p:spTree>
    <p:extLst>
      <p:ext uri="{BB962C8B-B14F-4D97-AF65-F5344CB8AC3E}">
        <p14:creationId xmlns:p14="http://schemas.microsoft.com/office/powerpoint/2010/main" val="197932852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5404" y="1716505"/>
            <a:ext cx="8388178" cy="3625516"/>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نکاتی درباره ی (ک.م.م) اعداد :</a:t>
            </a:r>
          </a:p>
          <a:p>
            <a:r>
              <a:rPr lang="fa-IR" sz="2400" dirty="0" smtClean="0">
                <a:solidFill>
                  <a:srgbClr val="FF0000"/>
                </a:solidFill>
                <a:latin typeface="Arabic Typesetting" panose="03020402040406030203" pitchFamily="66" charset="-78"/>
                <a:cs typeface="Arabic Typesetting" panose="03020402040406030203" pitchFamily="66" charset="-78"/>
              </a:rPr>
              <a:t>1)</a:t>
            </a:r>
            <a:r>
              <a:rPr lang="fa-IR" sz="2400" dirty="0" smtClean="0">
                <a:solidFill>
                  <a:srgbClr val="00B0F0"/>
                </a:solidFill>
                <a:latin typeface="Arabic Typesetting" panose="03020402040406030203" pitchFamily="66" charset="-78"/>
                <a:cs typeface="Arabic Typesetting" panose="03020402040406030203" pitchFamily="66" charset="-78"/>
              </a:rPr>
              <a:t> از (ک.م.م) اعداد برای مخرج مشترک کسر ها استفاده می شود .</a:t>
            </a:r>
          </a:p>
          <a:p>
            <a:r>
              <a:rPr lang="fa-IR" sz="2400" dirty="0" smtClean="0">
                <a:solidFill>
                  <a:srgbClr val="FF0000"/>
                </a:solidFill>
                <a:latin typeface="Arabic Typesetting" panose="03020402040406030203" pitchFamily="66" charset="-78"/>
                <a:cs typeface="Arabic Typesetting" panose="03020402040406030203" pitchFamily="66" charset="-78"/>
              </a:rPr>
              <a:t>2)</a:t>
            </a:r>
            <a:r>
              <a:rPr lang="fa-IR" sz="2400" dirty="0" smtClean="0">
                <a:solidFill>
                  <a:srgbClr val="92D050"/>
                </a:solidFill>
                <a:latin typeface="Arabic Typesetting" panose="03020402040406030203" pitchFamily="66" charset="-78"/>
                <a:cs typeface="Arabic Typesetting" panose="03020402040406030203" pitchFamily="66" charset="-78"/>
              </a:rPr>
              <a:t> (ک.م.م) هر عدد با یک برابر با خود عدد است :            </a:t>
            </a:r>
            <a:r>
              <a:rPr lang="fa-IR" sz="2400" dirty="0" smtClean="0">
                <a:solidFill>
                  <a:srgbClr val="00B0F0"/>
                </a:solidFill>
                <a:latin typeface="Arabic Typesetting" panose="03020402040406030203" pitchFamily="66" charset="-78"/>
                <a:cs typeface="Arabic Typesetting" panose="03020402040406030203" pitchFamily="66" charset="-78"/>
              </a:rPr>
              <a:t>12={1و12}</a:t>
            </a:r>
          </a:p>
          <a:p>
            <a:r>
              <a:rPr lang="fa-IR" sz="2400" dirty="0" smtClean="0">
                <a:solidFill>
                  <a:srgbClr val="FF0000"/>
                </a:solidFill>
                <a:latin typeface="Arabic Typesetting" panose="03020402040406030203" pitchFamily="66" charset="-78"/>
                <a:cs typeface="Arabic Typesetting" panose="03020402040406030203" pitchFamily="66" charset="-78"/>
              </a:rPr>
              <a:t>3) </a:t>
            </a:r>
            <a:r>
              <a:rPr lang="fa-IR" sz="2400" dirty="0" smtClean="0">
                <a:solidFill>
                  <a:srgbClr val="CC0099"/>
                </a:solidFill>
                <a:latin typeface="Arabic Typesetting" panose="03020402040406030203" pitchFamily="66" charset="-78"/>
                <a:cs typeface="Arabic Typesetting" panose="03020402040406030203" pitchFamily="66" charset="-78"/>
              </a:rPr>
              <a:t>(ک.م.م) هر عدد با خودش همان عدد می شود :              </a:t>
            </a:r>
            <a:r>
              <a:rPr lang="fa-IR" sz="2400" dirty="0" smtClean="0">
                <a:solidFill>
                  <a:srgbClr val="00B0F0"/>
                </a:solidFill>
                <a:latin typeface="Arabic Typesetting" panose="03020402040406030203" pitchFamily="66" charset="-78"/>
                <a:cs typeface="Arabic Typesetting" panose="03020402040406030203" pitchFamily="66" charset="-78"/>
              </a:rPr>
              <a:t>15={15و15}</a:t>
            </a:r>
          </a:p>
          <a:p>
            <a:r>
              <a:rPr lang="fa-IR" sz="2400" dirty="0" smtClean="0">
                <a:solidFill>
                  <a:srgbClr val="FF0000"/>
                </a:solidFill>
                <a:latin typeface="Arabic Typesetting" panose="03020402040406030203" pitchFamily="66" charset="-78"/>
                <a:cs typeface="Arabic Typesetting" panose="03020402040406030203" pitchFamily="66" charset="-78"/>
              </a:rPr>
              <a:t>4)</a:t>
            </a:r>
            <a:r>
              <a:rPr lang="fa-IR" sz="2400" dirty="0" smtClean="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FF7C80"/>
                </a:solidFill>
                <a:latin typeface="Arabic Typesetting" panose="03020402040406030203" pitchFamily="66" charset="-78"/>
                <a:cs typeface="Arabic Typesetting" panose="03020402040406030203" pitchFamily="66" charset="-78"/>
              </a:rPr>
              <a:t>(ک.م.م) دو عدد اول مختلف برابر با حاصل ضرب ان دو می شود :        </a:t>
            </a:r>
            <a:r>
              <a:rPr lang="fa-IR" sz="2400" dirty="0" smtClean="0">
                <a:solidFill>
                  <a:srgbClr val="00B0F0"/>
                </a:solidFill>
                <a:latin typeface="Arabic Typesetting" panose="03020402040406030203" pitchFamily="66" charset="-78"/>
                <a:cs typeface="Arabic Typesetting" panose="03020402040406030203" pitchFamily="66" charset="-78"/>
              </a:rPr>
              <a:t>65 = 13* 5 = {13 و5 }</a:t>
            </a:r>
          </a:p>
          <a:p>
            <a:r>
              <a:rPr lang="fa-IR" sz="2400" dirty="0" smtClean="0">
                <a:solidFill>
                  <a:srgbClr val="FF0000"/>
                </a:solidFill>
                <a:latin typeface="Arabic Typesetting" panose="03020402040406030203" pitchFamily="66" charset="-78"/>
                <a:cs typeface="Arabic Typesetting" panose="03020402040406030203" pitchFamily="66" charset="-78"/>
              </a:rPr>
              <a:t>5)</a:t>
            </a:r>
            <a:r>
              <a:rPr lang="fa-IR" sz="2400" dirty="0" smtClean="0">
                <a:solidFill>
                  <a:srgbClr val="FF3300"/>
                </a:solidFill>
                <a:latin typeface="Arabic Typesetting" panose="03020402040406030203" pitchFamily="66" charset="-78"/>
                <a:cs typeface="Arabic Typesetting" panose="03020402040406030203" pitchFamily="66" charset="-78"/>
              </a:rPr>
              <a:t> اگر دو عدد بر هم بخش پذیر باشد (ک.م.م) ان دو عدد برابر با عدد بزرگتر می شود :         </a:t>
            </a:r>
            <a:r>
              <a:rPr lang="fa-IR" sz="2400" dirty="0" smtClean="0">
                <a:solidFill>
                  <a:srgbClr val="00B0F0"/>
                </a:solidFill>
                <a:latin typeface="Arabic Typesetting" panose="03020402040406030203" pitchFamily="66" charset="-78"/>
                <a:cs typeface="Arabic Typesetting" panose="03020402040406030203" pitchFamily="66" charset="-78"/>
              </a:rPr>
              <a:t>18 = { 18و6 }</a:t>
            </a:r>
          </a:p>
          <a:p>
            <a:r>
              <a:rPr lang="fa-IR" sz="2400" dirty="0" smtClean="0">
                <a:solidFill>
                  <a:srgbClr val="FF0000"/>
                </a:solidFill>
                <a:latin typeface="Arabic Typesetting" panose="03020402040406030203" pitchFamily="66" charset="-78"/>
                <a:cs typeface="Arabic Typesetting" panose="03020402040406030203" pitchFamily="66" charset="-78"/>
              </a:rPr>
              <a:t>6)</a:t>
            </a:r>
            <a:r>
              <a:rPr lang="fa-IR" sz="2400" dirty="0" smtClean="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27C997"/>
                </a:solidFill>
                <a:latin typeface="Arabic Typesetting" panose="03020402040406030203" pitchFamily="66" charset="-78"/>
                <a:cs typeface="Arabic Typesetting" panose="03020402040406030203" pitchFamily="66" charset="-78"/>
              </a:rPr>
              <a:t>(ک.م.م) دو عدد متوالی (پشت سر هم) با حاصل ضرب دو عدد برابر است :                  </a:t>
            </a:r>
            <a:r>
              <a:rPr lang="fa-IR" sz="2400" dirty="0" smtClean="0">
                <a:solidFill>
                  <a:srgbClr val="00B0F0"/>
                </a:solidFill>
                <a:latin typeface="Arabic Typesetting" panose="03020402040406030203" pitchFamily="66" charset="-78"/>
                <a:cs typeface="Arabic Typesetting" panose="03020402040406030203" pitchFamily="66" charset="-78"/>
              </a:rPr>
              <a:t>72 = (9 و8 ) </a:t>
            </a:r>
            <a:endParaRPr lang="en-US" sz="2400" dirty="0">
              <a:solidFill>
                <a:srgbClr val="00B0F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8352705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2154" y="236141"/>
            <a:ext cx="8343561" cy="6144126"/>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00FFFF"/>
                </a:solidFill>
                <a:latin typeface="Arabic Typesetting" panose="03020402040406030203" pitchFamily="66" charset="-78"/>
                <a:cs typeface="Arabic Typesetting" panose="03020402040406030203" pitchFamily="66" charset="-78"/>
              </a:rPr>
              <a:t> (ک.م.م) دو عدد را می توان با استفاده از (ب.م.م) دو عدد نیز به دست اورید :</a:t>
            </a:r>
          </a:p>
          <a:p>
            <a:endParaRPr lang="fa-IR" sz="2400" dirty="0">
              <a:solidFill>
                <a:srgbClr val="00FFFF"/>
              </a:solidFill>
              <a:latin typeface="Arabic Typesetting" panose="03020402040406030203" pitchFamily="66" charset="-78"/>
              <a:cs typeface="Arabic Typesetting" panose="03020402040406030203" pitchFamily="66" charset="-78"/>
            </a:endParaRPr>
          </a:p>
          <a:p>
            <a:endParaRPr lang="fa-IR" sz="2400" dirty="0" smtClean="0">
              <a:solidFill>
                <a:srgbClr val="00FFFF"/>
              </a:solidFill>
              <a:latin typeface="Arabic Typesetting" panose="03020402040406030203" pitchFamily="66" charset="-78"/>
              <a:cs typeface="Arabic Typesetting" panose="03020402040406030203" pitchFamily="66" charset="-78"/>
            </a:endParaRPr>
          </a:p>
          <a:p>
            <a:r>
              <a:rPr lang="fa-IR" sz="2400" dirty="0" smtClean="0">
                <a:solidFill>
                  <a:srgbClr val="00B0F0"/>
                </a:solidFill>
                <a:latin typeface="Arabic Typesetting" panose="03020402040406030203" pitchFamily="66" charset="-78"/>
                <a:cs typeface="Arabic Typesetting" panose="03020402040406030203" pitchFamily="66" charset="-78"/>
              </a:rPr>
              <a:t>مثال : </a:t>
            </a:r>
            <a:r>
              <a:rPr lang="fa-IR" sz="2400" dirty="0" smtClean="0">
                <a:solidFill>
                  <a:srgbClr val="CC00CC"/>
                </a:solidFill>
                <a:latin typeface="Arabic Typesetting" panose="03020402040406030203" pitchFamily="66" charset="-78"/>
                <a:cs typeface="Arabic Typesetting" panose="03020402040406030203" pitchFamily="66" charset="-78"/>
              </a:rPr>
              <a:t>اگر ( ک.م.م) دو عدد 45و75 برابر با 15 باشد .(ک.م.م) دو عدد را به دست اورید</a:t>
            </a:r>
            <a:endParaRPr lang="fa-IR" sz="2400" dirty="0">
              <a:solidFill>
                <a:srgbClr val="CC00CC"/>
              </a:solidFill>
              <a:latin typeface="Arabic Typesetting" panose="03020402040406030203" pitchFamily="66" charset="-78"/>
              <a:cs typeface="Arabic Typesetting" panose="03020402040406030203" pitchFamily="66" charset="-78"/>
            </a:endParaRPr>
          </a:p>
          <a:p>
            <a:endParaRPr lang="fa-IR" sz="2400" dirty="0" smtClean="0">
              <a:solidFill>
                <a:srgbClr val="00FFFF"/>
              </a:solidFill>
              <a:latin typeface="Arabic Typesetting" panose="03020402040406030203" pitchFamily="66" charset="-78"/>
              <a:cs typeface="Arabic Typesetting" panose="03020402040406030203" pitchFamily="66" charset="-78"/>
            </a:endParaRPr>
          </a:p>
          <a:p>
            <a:endParaRPr lang="fa-IR" sz="2400" dirty="0">
              <a:solidFill>
                <a:srgbClr val="00FFFF"/>
              </a:solidFill>
              <a:latin typeface="Arabic Typesetting" panose="03020402040406030203" pitchFamily="66" charset="-78"/>
              <a:cs typeface="Arabic Typesetting" panose="03020402040406030203" pitchFamily="66" charset="-78"/>
            </a:endParaRPr>
          </a:p>
          <a:p>
            <a:endParaRPr lang="fa-IR" sz="2400" dirty="0" smtClean="0">
              <a:solidFill>
                <a:srgbClr val="00FFFF"/>
              </a:solidFill>
              <a:latin typeface="Arabic Typesetting" panose="03020402040406030203" pitchFamily="66" charset="-78"/>
              <a:cs typeface="Arabic Typesetting" panose="03020402040406030203" pitchFamily="66" charset="-78"/>
            </a:endParaRPr>
          </a:p>
          <a:p>
            <a:endParaRPr lang="fa-IR" sz="2400" dirty="0" smtClean="0">
              <a:solidFill>
                <a:srgbClr val="00B0F0"/>
              </a:solidFill>
              <a:latin typeface="Arabic Typesetting" panose="03020402040406030203" pitchFamily="66" charset="-78"/>
              <a:cs typeface="Arabic Typesetting" panose="03020402040406030203" pitchFamily="66" charset="-78"/>
            </a:endParaRPr>
          </a:p>
          <a:p>
            <a:r>
              <a:rPr lang="fa-IR" sz="2400" dirty="0" smtClean="0">
                <a:solidFill>
                  <a:srgbClr val="00B0F0"/>
                </a:solidFill>
                <a:latin typeface="Arabic Typesetting" panose="03020402040406030203" pitchFamily="66" charset="-78"/>
                <a:cs typeface="Arabic Typesetting" panose="03020402040406030203" pitchFamily="66" charset="-78"/>
              </a:rPr>
              <a:t>مثال :   </a:t>
            </a:r>
            <a:r>
              <a:rPr lang="fa-IR" sz="2400" dirty="0" smtClean="0">
                <a:solidFill>
                  <a:srgbClr val="FF3300"/>
                </a:solidFill>
                <a:latin typeface="Arabic Typesetting" panose="03020402040406030203" pitchFamily="66" charset="-78"/>
                <a:cs typeface="Arabic Typesetting" panose="03020402040406030203" pitchFamily="66" charset="-78"/>
              </a:rPr>
              <a:t>(ب.م.م) دو عدد 8 و(ک.م.م) ان دو عدد 80 است اگر یکی از اعداد 40باشد عدد دیگر چند است ؟</a:t>
            </a:r>
            <a:endParaRPr lang="en-US" sz="2400" dirty="0">
              <a:solidFill>
                <a:srgbClr val="FF3300"/>
              </a:solidFill>
              <a:latin typeface="Arabic Typesetting" panose="03020402040406030203" pitchFamily="66" charset="-78"/>
              <a:cs typeface="Arabic Typesetting" panose="03020402040406030203" pitchFamily="66"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154" y="717452"/>
            <a:ext cx="4011538" cy="88956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2154" y="2432765"/>
            <a:ext cx="3049980" cy="114042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1622" y="5031195"/>
            <a:ext cx="3192248" cy="1174632"/>
          </a:xfrm>
          <a:prstGeom prst="rect">
            <a:avLst/>
          </a:prstGeom>
        </p:spPr>
      </p:pic>
    </p:spTree>
    <p:extLst>
      <p:ext uri="{BB962C8B-B14F-4D97-AF65-F5344CB8AC3E}">
        <p14:creationId xmlns:p14="http://schemas.microsoft.com/office/powerpoint/2010/main" val="320591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87791" y="506438"/>
            <a:ext cx="8721970" cy="5430129"/>
          </a:xfrm>
        </p:spPr>
        <p:txBody>
          <a:bodyPr>
            <a:normAutofit/>
          </a:bodyPr>
          <a:lstStyle/>
          <a:p>
            <a:pPr algn="ctr"/>
            <a:r>
              <a:rPr lang="fa-IR" sz="34400" dirty="0" smtClean="0">
                <a:solidFill>
                  <a:srgbClr val="00B0F0"/>
                </a:solidFill>
                <a:latin typeface="Arabic Typesetting" panose="03020402040406030203" pitchFamily="66" charset="-78"/>
                <a:cs typeface="Arabic Typesetting" panose="03020402040406030203" pitchFamily="66" charset="-78"/>
              </a:rPr>
              <a:t>پا</a:t>
            </a:r>
            <a:r>
              <a:rPr lang="fa-IR" sz="34400" dirty="0" smtClean="0">
                <a:solidFill>
                  <a:srgbClr val="33CC33"/>
                </a:solidFill>
                <a:latin typeface="Arabic Typesetting" panose="03020402040406030203" pitchFamily="66" charset="-78"/>
                <a:cs typeface="Arabic Typesetting" panose="03020402040406030203" pitchFamily="66" charset="-78"/>
              </a:rPr>
              <a:t>یا</a:t>
            </a:r>
            <a:r>
              <a:rPr lang="fa-IR" sz="34400" dirty="0" smtClean="0">
                <a:solidFill>
                  <a:srgbClr val="27C997"/>
                </a:solidFill>
                <a:latin typeface="Arabic Typesetting" panose="03020402040406030203" pitchFamily="66" charset="-78"/>
                <a:cs typeface="Arabic Typesetting" panose="03020402040406030203" pitchFamily="66" charset="-78"/>
              </a:rPr>
              <a:t>ن</a:t>
            </a:r>
            <a:endParaRPr lang="en-US" sz="34400" dirty="0">
              <a:solidFill>
                <a:srgbClr val="27C997"/>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174674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86580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7985">
        <p15:prstTrans prst="prestige"/>
      </p:transition>
    </mc:Choice>
    <mc:Fallback xmlns="">
      <p:transition spd="slow" advTm="47985">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358085160"/>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2203691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5424431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468" y="1617785"/>
            <a:ext cx="8345535" cy="3812344"/>
          </a:xfrm>
        </p:spPr>
        <p:txBody>
          <a:bodyPr>
            <a:normAutofit/>
          </a:bodyPr>
          <a:lstStyle/>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شمارنه ها یا مقسوم  علیه های یک عدد ...</a:t>
            </a:r>
            <a:r>
              <a:rPr lang="fa-IR" sz="2400" dirty="0" smtClean="0">
                <a:solidFill>
                  <a:srgbClr val="00B0F0"/>
                </a:solidFill>
                <a:latin typeface="Arabic Typesetting" panose="03020402040406030203" pitchFamily="66" charset="-78"/>
                <a:cs typeface="Arabic Typesetting" panose="03020402040406030203" pitchFamily="66" charset="-78"/>
              </a:rPr>
              <a:t>اعدادی که عدد داده شده بران بخش پذیر باشد.</a:t>
            </a:r>
          </a:p>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نکته .. </a:t>
            </a:r>
            <a:r>
              <a:rPr lang="fa-IR" sz="2400" dirty="0" smtClean="0">
                <a:solidFill>
                  <a:srgbClr val="0070C0"/>
                </a:solidFill>
                <a:latin typeface="Arabic Typesetting" panose="03020402040406030203" pitchFamily="66" charset="-78"/>
                <a:cs typeface="Arabic Typesetting" panose="03020402040406030203" pitchFamily="66" charset="-78"/>
              </a:rPr>
              <a:t>اولین شمارنده ی هر عددیک واخرین شمارنده ی  هر عدد خود ان عدد است</a:t>
            </a:r>
          </a:p>
          <a:p>
            <a:endPar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r>
              <a:rPr lang="fa-IR" sz="2400"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مثال..</a:t>
            </a:r>
            <a:r>
              <a:rPr lang="fa-IR" sz="2400" dirty="0" smtClean="0">
                <a:solidFill>
                  <a:srgbClr val="CC00CC"/>
                </a:solidFill>
                <a:latin typeface="Arabic Typesetting" panose="03020402040406030203" pitchFamily="66" charset="-78"/>
                <a:cs typeface="Arabic Typesetting" panose="03020402040406030203" pitchFamily="66" charset="-78"/>
              </a:rPr>
              <a:t>شمارند های اعداد 9و24و42رابنویسد</a:t>
            </a:r>
          </a:p>
          <a:p>
            <a:r>
              <a:rPr lang="fa-IR" sz="2400" dirty="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                                                      { 9و3و1 } </a:t>
            </a:r>
            <a:r>
              <a:rPr lang="fa-IR" sz="2400" dirty="0" smtClean="0">
                <a:solidFill>
                  <a:srgbClr val="FF0000"/>
                </a:solidFill>
                <a:latin typeface="Arabic Typesetting" panose="03020402040406030203" pitchFamily="66" charset="-78"/>
                <a:cs typeface="Arabic Typesetting" panose="03020402040406030203" pitchFamily="66" charset="-78"/>
              </a:rPr>
              <a:t>=</a:t>
            </a:r>
            <a:r>
              <a:rPr lang="fa-IR" sz="2400" dirty="0" smtClean="0">
                <a:solidFill>
                  <a:srgbClr val="CC00CC"/>
                </a:solidFill>
                <a:latin typeface="Arabic Typesetting" panose="03020402040406030203" pitchFamily="66" charset="-78"/>
                <a:cs typeface="Arabic Typesetting" panose="03020402040406030203" pitchFamily="66" charset="-78"/>
              </a:rPr>
              <a:t> </a:t>
            </a:r>
            <a:r>
              <a:rPr lang="fa-IR" sz="2400" dirty="0" smtClean="0">
                <a:solidFill>
                  <a:srgbClr val="FF0000"/>
                </a:solidFill>
                <a:latin typeface="Arabic Typesetting" panose="03020402040406030203" pitchFamily="66" charset="-78"/>
                <a:cs typeface="Arabic Typesetting" panose="03020402040406030203" pitchFamily="66" charset="-78"/>
              </a:rPr>
              <a:t>شمارنده های 9</a:t>
            </a:r>
          </a:p>
          <a:p>
            <a:r>
              <a:rPr lang="fa-IR" sz="2400" dirty="0" smtClean="0">
                <a:solidFill>
                  <a:srgbClr val="CC00CC"/>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 24و12و8و6و4و3و2و1}</a:t>
            </a:r>
            <a:r>
              <a:rPr lang="fa-IR" sz="2400" dirty="0" smtClean="0">
                <a:solidFill>
                  <a:srgbClr val="FF0000"/>
                </a:solidFill>
                <a:latin typeface="Arabic Typesetting" panose="03020402040406030203" pitchFamily="66" charset="-78"/>
                <a:cs typeface="Arabic Typesetting" panose="03020402040406030203" pitchFamily="66" charset="-78"/>
              </a:rPr>
              <a:t> = شمارنده های 24</a:t>
            </a:r>
            <a:r>
              <a:rPr lang="fa-IR" sz="2400" dirty="0" smtClean="0">
                <a:solidFill>
                  <a:srgbClr val="00B0F0"/>
                </a:solidFill>
                <a:latin typeface="Arabic Typesetting" panose="03020402040406030203" pitchFamily="66" charset="-78"/>
                <a:cs typeface="Arabic Typesetting" panose="03020402040406030203" pitchFamily="66" charset="-78"/>
              </a:rPr>
              <a:t>  </a:t>
            </a:r>
            <a:r>
              <a:rPr lang="en-US" sz="2400" dirty="0" smtClean="0">
                <a:solidFill>
                  <a:srgbClr val="00B0F0"/>
                </a:solidFill>
                <a:latin typeface="Arabic Typesetting" panose="03020402040406030203" pitchFamily="66" charset="-78"/>
                <a:cs typeface="Arabic Typesetting" panose="03020402040406030203" pitchFamily="66" charset="-78"/>
              </a:rPr>
              <a:t>                   </a:t>
            </a:r>
            <a:r>
              <a:rPr lang="fa-IR" sz="2400" dirty="0" smtClean="0">
                <a:solidFill>
                  <a:srgbClr val="00B0F0"/>
                </a:solidFill>
                <a:latin typeface="Arabic Typesetting" panose="03020402040406030203" pitchFamily="66" charset="-78"/>
                <a:cs typeface="Arabic Typesetting" panose="03020402040406030203" pitchFamily="66" charset="-78"/>
              </a:rPr>
              <a:t>  { 42و21و14و7و6و3و2و1 } </a:t>
            </a:r>
            <a:r>
              <a:rPr lang="fa-IR" sz="2400" dirty="0" smtClean="0">
                <a:solidFill>
                  <a:srgbClr val="FF0000"/>
                </a:solidFill>
                <a:latin typeface="Arabic Typesetting" panose="03020402040406030203" pitchFamily="66" charset="-78"/>
                <a:cs typeface="Arabic Typesetting" panose="03020402040406030203" pitchFamily="66" charset="-78"/>
              </a:rPr>
              <a:t>=  شمارنده های 42</a:t>
            </a:r>
            <a:endParaRPr lang="en-US" sz="2400" dirty="0">
              <a:solidFill>
                <a:srgbClr val="FF0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4833664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2874" y="1645920"/>
            <a:ext cx="8106385" cy="4065563"/>
          </a:xfrm>
        </p:spPr>
        <p:txBody>
          <a:bodyPr>
            <a:normAutofit/>
          </a:bodyPr>
          <a:lstStyle/>
          <a:p>
            <a:r>
              <a:rPr lang="fa-IR" sz="2400" dirty="0" smtClean="0">
                <a:solidFill>
                  <a:srgbClr val="0070C0"/>
                </a:solidFill>
                <a:latin typeface="Arabic Typesetting" panose="03020402040406030203" pitchFamily="66" charset="-78"/>
                <a:cs typeface="Arabic Typesetting" panose="03020402040406030203" pitchFamily="66" charset="-78"/>
              </a:rPr>
              <a:t> است            </a:t>
            </a:r>
            <a:r>
              <a:rPr lang="en-US" sz="2400" dirty="0" smtClean="0">
                <a:solidFill>
                  <a:srgbClr val="FF0000"/>
                </a:solidFill>
                <a:latin typeface="Arabic Typesetting" panose="03020402040406030203" pitchFamily="66" charset="-78"/>
                <a:cs typeface="Arabic Typesetting" panose="03020402040406030203" pitchFamily="66" charset="-78"/>
              </a:rPr>
              <a:t>C</a:t>
            </a:r>
            <a:r>
              <a:rPr lang="en-US" sz="2400" dirty="0" smtClean="0">
                <a:solidFill>
                  <a:srgbClr val="0070C0"/>
                </a:solidFill>
                <a:latin typeface="Arabic Typesetting" panose="03020402040406030203" pitchFamily="66" charset="-78"/>
                <a:cs typeface="Arabic Typesetting" panose="03020402040406030203" pitchFamily="66" charset="-78"/>
              </a:rPr>
              <a:t> </a:t>
            </a:r>
            <a:r>
              <a:rPr lang="fa-IR" sz="2400" dirty="0" smtClean="0">
                <a:solidFill>
                  <a:srgbClr val="0070C0"/>
                </a:solidFill>
                <a:latin typeface="Arabic Typesetting" panose="03020402040406030203" pitchFamily="66" charset="-78"/>
                <a:cs typeface="Arabic Typesetting" panose="03020402040406030203" pitchFamily="66" charset="-78"/>
              </a:rPr>
              <a:t>شمارنده ی</a:t>
            </a:r>
            <a:r>
              <a:rPr lang="en-US" sz="2400" dirty="0" smtClean="0">
                <a:solidFill>
                  <a:srgbClr val="FF0000"/>
                </a:solidFill>
                <a:latin typeface="Arabic Typesetting" panose="03020402040406030203" pitchFamily="66" charset="-78"/>
                <a:cs typeface="Arabic Typesetting" panose="03020402040406030203" pitchFamily="66" charset="-78"/>
              </a:rPr>
              <a:t> a</a:t>
            </a:r>
            <a:r>
              <a:rPr lang="en-US" sz="2400" dirty="0" smtClean="0">
                <a:solidFill>
                  <a:srgbClr val="0070C0"/>
                </a:solidFill>
                <a:latin typeface="Arabic Typesetting" panose="03020402040406030203" pitchFamily="66" charset="-78"/>
                <a:cs typeface="Arabic Typesetting" panose="03020402040406030203" pitchFamily="66" charset="-78"/>
              </a:rPr>
              <a:t> </a:t>
            </a:r>
            <a:r>
              <a:rPr lang="fa-IR" sz="2400" dirty="0" smtClean="0">
                <a:solidFill>
                  <a:srgbClr val="0070C0"/>
                </a:solidFill>
                <a:latin typeface="Arabic Typesetting" panose="03020402040406030203" pitchFamily="66" charset="-78"/>
                <a:cs typeface="Arabic Typesetting" panose="03020402040406030203" pitchFamily="66" charset="-78"/>
              </a:rPr>
              <a:t>باشد. می توان نتیجه گرفت که</a:t>
            </a:r>
            <a:r>
              <a:rPr lang="en-US" sz="2400" dirty="0" smtClean="0">
                <a:solidFill>
                  <a:srgbClr val="0070C0"/>
                </a:solidFill>
                <a:latin typeface="Arabic Typesetting" panose="03020402040406030203" pitchFamily="66" charset="-78"/>
                <a:cs typeface="Arabic Typesetting" panose="03020402040406030203" pitchFamily="66" charset="-78"/>
              </a:rPr>
              <a:t>  </a:t>
            </a:r>
            <a:r>
              <a:rPr lang="en-US" sz="2400" dirty="0" smtClean="0">
                <a:solidFill>
                  <a:srgbClr val="FF0000"/>
                </a:solidFill>
                <a:latin typeface="Arabic Typesetting" panose="03020402040406030203" pitchFamily="66" charset="-78"/>
                <a:cs typeface="Arabic Typesetting" panose="03020402040406030203" pitchFamily="66" charset="-78"/>
              </a:rPr>
              <a:t>C </a:t>
            </a:r>
            <a:r>
              <a:rPr lang="fa-IR" sz="2400" dirty="0" smtClean="0">
                <a:solidFill>
                  <a:srgbClr val="0070C0"/>
                </a:solidFill>
                <a:latin typeface="Arabic Typesetting" panose="03020402040406030203" pitchFamily="66" charset="-78"/>
                <a:cs typeface="Arabic Typesetting" panose="03020402040406030203" pitchFamily="66" charset="-78"/>
              </a:rPr>
              <a:t>شمارنده ی</a:t>
            </a:r>
            <a:r>
              <a:rPr lang="en-US" sz="2400" dirty="0" smtClean="0">
                <a:solidFill>
                  <a:srgbClr val="0070C0"/>
                </a:solidFill>
                <a:latin typeface="Arabic Typesetting" panose="03020402040406030203" pitchFamily="66" charset="-78"/>
                <a:cs typeface="Arabic Typesetting" panose="03020402040406030203" pitchFamily="66" charset="-78"/>
              </a:rPr>
              <a:t> </a:t>
            </a:r>
            <a:r>
              <a:rPr lang="en-US" sz="2400" dirty="0" smtClean="0">
                <a:solidFill>
                  <a:srgbClr val="FF0000"/>
                </a:solidFill>
                <a:latin typeface="Arabic Typesetting" panose="03020402040406030203" pitchFamily="66" charset="-78"/>
                <a:cs typeface="Arabic Typesetting" panose="03020402040406030203" pitchFamily="66" charset="-78"/>
              </a:rPr>
              <a:t>b</a:t>
            </a:r>
            <a:r>
              <a:rPr lang="fa-IR" sz="2400" dirty="0" smtClean="0">
                <a:solidFill>
                  <a:srgbClr val="FF0000"/>
                </a:solidFill>
                <a:latin typeface="Arabic Typesetting" panose="03020402040406030203" pitchFamily="66" charset="-78"/>
                <a:cs typeface="Arabic Typesetting" panose="03020402040406030203" pitchFamily="66" charset="-78"/>
              </a:rPr>
              <a:t>و</a:t>
            </a:r>
            <a:r>
              <a:rPr lang="en-US" sz="2400" dirty="0" smtClean="0">
                <a:solidFill>
                  <a:srgbClr val="FF0000"/>
                </a:solidFill>
                <a:latin typeface="Arabic Typesetting" panose="03020402040406030203" pitchFamily="66" charset="-78"/>
                <a:cs typeface="Arabic Typesetting" panose="03020402040406030203" pitchFamily="66" charset="-78"/>
              </a:rPr>
              <a:t>b</a:t>
            </a:r>
            <a:r>
              <a:rPr lang="en-US" sz="2400" dirty="0" smtClean="0">
                <a:solidFill>
                  <a:srgbClr val="0070C0"/>
                </a:solidFill>
                <a:latin typeface="Arabic Typesetting" panose="03020402040406030203" pitchFamily="66" charset="-78"/>
                <a:cs typeface="Arabic Typesetting" panose="03020402040406030203" pitchFamily="66" charset="-78"/>
              </a:rPr>
              <a:t> </a:t>
            </a:r>
            <a:r>
              <a:rPr lang="fa-IR" sz="2400" dirty="0" smtClean="0">
                <a:solidFill>
                  <a:srgbClr val="0070C0"/>
                </a:solidFill>
                <a:latin typeface="Arabic Typesetting" panose="03020402040406030203" pitchFamily="66" charset="-78"/>
                <a:cs typeface="Arabic Typesetting" panose="03020402040406030203" pitchFamily="66" charset="-78"/>
              </a:rPr>
              <a:t> شمارنده ی</a:t>
            </a:r>
            <a:r>
              <a:rPr lang="en-US" sz="2400" dirty="0" smtClean="0">
                <a:solidFill>
                  <a:srgbClr val="0070C0"/>
                </a:solidFill>
                <a:latin typeface="Arabic Typesetting" panose="03020402040406030203" pitchFamily="66" charset="-78"/>
                <a:cs typeface="Arabic Typesetting" panose="03020402040406030203" pitchFamily="66" charset="-78"/>
              </a:rPr>
              <a:t> </a:t>
            </a:r>
            <a:r>
              <a:rPr lang="en-US" sz="2400" dirty="0" smtClean="0">
                <a:solidFill>
                  <a:srgbClr val="FF0000"/>
                </a:solidFill>
                <a:latin typeface="Arabic Typesetting" panose="03020402040406030203" pitchFamily="66" charset="-78"/>
                <a:cs typeface="Arabic Typesetting" panose="03020402040406030203" pitchFamily="66" charset="-78"/>
              </a:rPr>
              <a:t>a</a:t>
            </a:r>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0070C0"/>
                </a:solidFill>
                <a:latin typeface="Arabic Typesetting" panose="03020402040406030203" pitchFamily="66" charset="-78"/>
                <a:cs typeface="Arabic Typesetting" panose="03020402040406030203" pitchFamily="66" charset="-78"/>
              </a:rPr>
              <a:t>اگر</a:t>
            </a:r>
          </a:p>
          <a:p>
            <a:r>
              <a:rPr lang="fa-IR" sz="2400" dirty="0" smtClean="0">
                <a:solidFill>
                  <a:srgbClr val="00B0F0"/>
                </a:solidFill>
                <a:latin typeface="Arabic Typesetting" panose="03020402040406030203" pitchFamily="66" charset="-78"/>
                <a:cs typeface="Arabic Typesetting" panose="03020402040406030203" pitchFamily="66" charset="-78"/>
              </a:rPr>
              <a:t>مانند.. </a:t>
            </a:r>
            <a:r>
              <a:rPr lang="fa-IR" sz="2400" dirty="0" smtClean="0">
                <a:solidFill>
                  <a:srgbClr val="CC00CC"/>
                </a:solidFill>
                <a:latin typeface="Arabic Typesetting" panose="03020402040406030203" pitchFamily="66" charset="-78"/>
                <a:cs typeface="Arabic Typesetting" panose="03020402040406030203" pitchFamily="66" charset="-78"/>
              </a:rPr>
              <a:t>عدد 3 شمارنده ی عدد اول9 است وعدد شمارنده ی عدد 36 است پس شمارنده ی عدد 36 است.</a:t>
            </a:r>
          </a:p>
          <a:p>
            <a:r>
              <a:rPr lang="fa-IR" sz="2400" dirty="0" smtClean="0">
                <a:solidFill>
                  <a:srgbClr val="CC00CC"/>
                </a:solidFill>
                <a:latin typeface="Arabic Typesetting" panose="03020402040406030203" pitchFamily="66" charset="-78"/>
                <a:cs typeface="Arabic Typesetting" panose="03020402040406030203" pitchFamily="66" charset="-78"/>
              </a:rPr>
              <a:t>عدد اول</a:t>
            </a:r>
            <a:r>
              <a:rPr lang="fa-IR" sz="2400" dirty="0" smtClean="0">
                <a:solidFill>
                  <a:srgbClr val="00FFFF"/>
                </a:solidFill>
                <a:latin typeface="Arabic Typesetting" panose="03020402040406030203" pitchFamily="66" charset="-78"/>
                <a:cs typeface="Arabic Typesetting" panose="03020402040406030203" pitchFamily="66" charset="-78"/>
              </a:rPr>
              <a:t>.. </a:t>
            </a:r>
            <a:r>
              <a:rPr lang="fa-IR" sz="2400" dirty="0" smtClean="0">
                <a:solidFill>
                  <a:srgbClr val="33CC33"/>
                </a:solidFill>
                <a:latin typeface="Arabic Typesetting" panose="03020402040406030203" pitchFamily="66" charset="-78"/>
                <a:cs typeface="Arabic Typesetting" panose="03020402040406030203" pitchFamily="66" charset="-78"/>
              </a:rPr>
              <a:t>هر عددی بزرگتر از یک که فقط دو شمارنده داشته باشد عدد اول است</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00B0F0"/>
                </a:solidFill>
                <a:latin typeface="Arabic Typesetting" panose="03020402040406030203" pitchFamily="66" charset="-78"/>
                <a:cs typeface="Arabic Typesetting" panose="03020402040406030203" pitchFamily="66" charset="-78"/>
              </a:rPr>
              <a:t>عدد اول فقط بر یک وخودش بخش پذیر است</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00B050"/>
                </a:solidFill>
                <a:latin typeface="Arabic Typesetting" panose="03020402040406030203" pitchFamily="66" charset="-78"/>
                <a:cs typeface="Arabic Typesetting" panose="03020402040406030203" pitchFamily="66" charset="-78"/>
              </a:rPr>
              <a:t>تنها عدد زوج که اول باشد عدد 2 است.</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002060"/>
                </a:solidFill>
                <a:latin typeface="Arabic Typesetting" panose="03020402040406030203" pitchFamily="66" charset="-78"/>
                <a:cs typeface="Arabic Typesetting" panose="03020402040406030203" pitchFamily="66" charset="-78"/>
              </a:rPr>
              <a:t>ترکیب اعداد اول به صورت مقابل است..</a:t>
            </a:r>
          </a:p>
          <a:p>
            <a:r>
              <a:rPr lang="fa-IR" sz="2400" dirty="0" smtClean="0">
                <a:solidFill>
                  <a:srgbClr val="002060"/>
                </a:solidFill>
                <a:latin typeface="Arabic Typesetting" panose="03020402040406030203" pitchFamily="66" charset="-78"/>
                <a:cs typeface="Arabic Typesetting" panose="03020402040406030203" pitchFamily="66" charset="-78"/>
              </a:rPr>
              <a:t>                                                                                </a:t>
            </a:r>
            <a:r>
              <a:rPr lang="fa-IR" sz="2400" dirty="0" smtClean="0">
                <a:solidFill>
                  <a:srgbClr val="FF0000"/>
                </a:solidFill>
                <a:latin typeface="Arabic Typesetting" panose="03020402040406030203" pitchFamily="66" charset="-78"/>
                <a:cs typeface="Arabic Typesetting" panose="03020402040406030203" pitchFamily="66" charset="-78"/>
              </a:rPr>
              <a:t>اعداد اول یک رقمی</a:t>
            </a:r>
            <a:endParaRPr lang="fa-IR" sz="2400" dirty="0">
              <a:solidFill>
                <a:srgbClr val="FF0000"/>
              </a:solidFill>
              <a:latin typeface="Arabic Typesetting" panose="03020402040406030203" pitchFamily="66" charset="-78"/>
              <a:cs typeface="Arabic Typesetting" panose="03020402040406030203" pitchFamily="66" charset="-78"/>
            </a:endParaRPr>
          </a:p>
          <a:p>
            <a:r>
              <a:rPr lang="fa-IR" sz="2400" dirty="0" smtClean="0">
                <a:solidFill>
                  <a:srgbClr val="0070C0"/>
                </a:solidFill>
                <a:latin typeface="Arabic Typesetting" panose="03020402040406030203" pitchFamily="66" charset="-78"/>
                <a:cs typeface="Arabic Typesetting" panose="03020402040406030203" pitchFamily="66" charset="-78"/>
              </a:rPr>
              <a:t>                                                          { و...و19و17و13و11و7و5و3و2  } = اعداد اول </a:t>
            </a:r>
            <a:r>
              <a:rPr lang="en-US" sz="2400" dirty="0" smtClean="0">
                <a:solidFill>
                  <a:srgbClr val="0070C0"/>
                </a:solidFill>
                <a:latin typeface="Arabic Typesetting" panose="03020402040406030203" pitchFamily="66" charset="-78"/>
                <a:cs typeface="Arabic Typesetting" panose="03020402040406030203" pitchFamily="66" charset="-78"/>
              </a:rPr>
              <a:t> </a:t>
            </a:r>
            <a:endParaRPr lang="en-US" sz="2400" dirty="0">
              <a:solidFill>
                <a:srgbClr val="0070C0"/>
              </a:solidFill>
              <a:latin typeface="Arabic Typesetting" panose="03020402040406030203" pitchFamily="66" charset="-78"/>
              <a:cs typeface="Arabic Typesetting" panose="03020402040406030203" pitchFamily="66" charset="-78"/>
            </a:endParaRPr>
          </a:p>
        </p:txBody>
      </p:sp>
      <p:sp>
        <p:nvSpPr>
          <p:cNvPr id="11" name="Left Brace 10"/>
          <p:cNvSpPr/>
          <p:nvPr/>
        </p:nvSpPr>
        <p:spPr>
          <a:xfrm rot="5400000">
            <a:off x="3348108" y="4726746"/>
            <a:ext cx="196951" cy="759655"/>
          </a:xfrm>
          <a:prstGeom prst="leftBrace">
            <a:avLst>
              <a:gd name="adj1" fmla="val 8333"/>
              <a:gd name="adj2" fmla="val 5384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010340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6603" y="196949"/>
            <a:ext cx="8317400" cy="6428934"/>
          </a:xfrm>
        </p:spPr>
        <p:txBody>
          <a:bodyPr>
            <a:normAutofit/>
          </a:bodyPr>
          <a:lstStyle/>
          <a:p>
            <a:r>
              <a:rPr lang="fa-IR" sz="2400" dirty="0" smtClean="0">
                <a:solidFill>
                  <a:srgbClr val="FF0000"/>
                </a:solidFill>
                <a:latin typeface="Arabic Typesetting" panose="03020402040406030203" pitchFamily="66" charset="-78"/>
                <a:cs typeface="Arabic Typesetting" panose="03020402040406030203" pitchFamily="66" charset="-78"/>
              </a:rPr>
              <a:t>شمارنده های اول یک عدد.. </a:t>
            </a:r>
            <a:r>
              <a:rPr lang="fa-IR" sz="2400" dirty="0" smtClean="0">
                <a:solidFill>
                  <a:srgbClr val="0070C0"/>
                </a:solidFill>
                <a:latin typeface="Arabic Typesetting" panose="03020402040406030203" pitchFamily="66" charset="-78"/>
                <a:cs typeface="Arabic Typesetting" panose="03020402040406030203" pitchFamily="66" charset="-78"/>
              </a:rPr>
              <a:t>تمام اعداد اولی که عدد داده شده بران بخش پذیر باشد شمارنده های اول ان عدد نام دارد</a:t>
            </a:r>
          </a:p>
          <a:p>
            <a:r>
              <a:rPr lang="fa-IR" sz="2400" dirty="0" smtClean="0">
                <a:solidFill>
                  <a:srgbClr val="FF0000"/>
                </a:solidFill>
                <a:latin typeface="Arabic Typesetting" panose="03020402040406030203" pitchFamily="66" charset="-78"/>
                <a:cs typeface="Arabic Typesetting" panose="03020402040406030203" pitchFamily="66" charset="-78"/>
              </a:rPr>
              <a:t>مثال.. </a:t>
            </a:r>
            <a:r>
              <a:rPr lang="fa-IR" sz="2400" dirty="0" smtClean="0">
                <a:solidFill>
                  <a:srgbClr val="00B050"/>
                </a:solidFill>
                <a:latin typeface="Arabic Typesetting" panose="03020402040406030203" pitchFamily="66" charset="-78"/>
                <a:cs typeface="Arabic Typesetting" panose="03020402040406030203" pitchFamily="66" charset="-78"/>
              </a:rPr>
              <a:t>شمارنده های عدد 12 را نوشته و دور شمارنده های اول خط بکشید</a:t>
            </a:r>
          </a:p>
          <a:p>
            <a:r>
              <a:rPr lang="fa-IR" sz="2400" dirty="0" smtClean="0">
                <a:solidFill>
                  <a:srgbClr val="00B050"/>
                </a:solidFill>
                <a:latin typeface="Arabic Typesetting" panose="03020402040406030203" pitchFamily="66" charset="-78"/>
                <a:cs typeface="Arabic Typesetting" panose="03020402040406030203" pitchFamily="66" charset="-78"/>
              </a:rPr>
              <a:t>                                                                                {  12و 6و 4و </a:t>
            </a:r>
            <a:r>
              <a:rPr lang="fa-IR" sz="2400" u="sng" dirty="0" smtClean="0">
                <a:solidFill>
                  <a:srgbClr val="FF0000"/>
                </a:solidFill>
                <a:latin typeface="Arabic Typesetting" panose="03020402040406030203" pitchFamily="66" charset="-78"/>
                <a:cs typeface="Arabic Typesetting" panose="03020402040406030203" pitchFamily="66" charset="-78"/>
              </a:rPr>
              <a:t>3</a:t>
            </a:r>
            <a:r>
              <a:rPr lang="fa-IR" sz="2400" dirty="0" smtClean="0">
                <a:solidFill>
                  <a:srgbClr val="00B050"/>
                </a:solidFill>
                <a:latin typeface="Arabic Typesetting" panose="03020402040406030203" pitchFamily="66" charset="-78"/>
                <a:cs typeface="Arabic Typesetting" panose="03020402040406030203" pitchFamily="66" charset="-78"/>
              </a:rPr>
              <a:t>و </a:t>
            </a:r>
            <a:r>
              <a:rPr lang="fa-IR" sz="2400" u="sng" dirty="0" smtClean="0">
                <a:solidFill>
                  <a:srgbClr val="FF0000"/>
                </a:solidFill>
                <a:latin typeface="Arabic Typesetting" panose="03020402040406030203" pitchFamily="66" charset="-78"/>
                <a:cs typeface="Arabic Typesetting" panose="03020402040406030203" pitchFamily="66" charset="-78"/>
              </a:rPr>
              <a:t>2</a:t>
            </a:r>
            <a:r>
              <a:rPr lang="fa-IR" sz="2400" dirty="0" smtClean="0">
                <a:solidFill>
                  <a:srgbClr val="00B050"/>
                </a:solidFill>
                <a:latin typeface="Arabic Typesetting" panose="03020402040406030203" pitchFamily="66" charset="-78"/>
                <a:cs typeface="Arabic Typesetting" panose="03020402040406030203" pitchFamily="66" charset="-78"/>
              </a:rPr>
              <a:t>و 1 }= شمارنده 12 </a:t>
            </a:r>
          </a:p>
          <a:p>
            <a:r>
              <a:rPr lang="fa-IR" sz="2400" dirty="0" smtClean="0">
                <a:solidFill>
                  <a:srgbClr val="FF0000"/>
                </a:solidFill>
                <a:latin typeface="Arabic Typesetting" panose="03020402040406030203" pitchFamily="66" charset="-78"/>
                <a:cs typeface="Arabic Typesetting" panose="03020402040406030203" pitchFamily="66" charset="-78"/>
              </a:rPr>
              <a:t>عدد مرکب..</a:t>
            </a:r>
            <a:r>
              <a:rPr lang="fa-IR" sz="2400" dirty="0" smtClean="0">
                <a:solidFill>
                  <a:srgbClr val="00B0F0"/>
                </a:solidFill>
                <a:latin typeface="Arabic Typesetting" panose="03020402040406030203" pitchFamily="66" charset="-78"/>
                <a:cs typeface="Arabic Typesetting" panose="03020402040406030203" pitchFamily="66" charset="-78"/>
              </a:rPr>
              <a:t> هر عدد طبیعی بزرگتر از یک که بیش از 2 شمارنده داشته باشد </a:t>
            </a:r>
            <a:r>
              <a:rPr lang="fa-IR" sz="2400" dirty="0" smtClean="0">
                <a:solidFill>
                  <a:srgbClr val="FF0000"/>
                </a:solidFill>
                <a:latin typeface="Arabic Typesetting" panose="03020402040406030203" pitchFamily="66" charset="-78"/>
                <a:cs typeface="Arabic Typesetting" panose="03020402040406030203" pitchFamily="66" charset="-78"/>
              </a:rPr>
              <a:t>عدد مرکب </a:t>
            </a:r>
            <a:r>
              <a:rPr lang="fa-IR" sz="2400" dirty="0" smtClean="0">
                <a:solidFill>
                  <a:srgbClr val="00B0F0"/>
                </a:solidFill>
                <a:latin typeface="Arabic Typesetting" panose="03020402040406030203" pitchFamily="66" charset="-78"/>
                <a:cs typeface="Arabic Typesetting" panose="03020402040406030203" pitchFamily="66" charset="-78"/>
              </a:rPr>
              <a:t>است</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CC0099"/>
                </a:solidFill>
                <a:latin typeface="Arabic Typesetting" panose="03020402040406030203" pitchFamily="66" charset="-78"/>
                <a:cs typeface="Arabic Typesetting" panose="03020402040406030203" pitchFamily="66" charset="-78"/>
              </a:rPr>
              <a:t>هر عدد طبیعی که بتوان برای ان ضربی غیر از یک نوشت ان عدد مرکب است</a:t>
            </a:r>
            <a:br>
              <a:rPr lang="fa-IR" sz="2400" dirty="0" smtClean="0">
                <a:solidFill>
                  <a:srgbClr val="CC0099"/>
                </a:solidFill>
                <a:latin typeface="Arabic Typesetting" panose="03020402040406030203" pitchFamily="66" charset="-78"/>
                <a:cs typeface="Arabic Typesetting" panose="03020402040406030203" pitchFamily="66" charset="-78"/>
              </a:rPr>
            </a:br>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66FFCC"/>
                </a:solidFill>
                <a:latin typeface="Arabic Typesetting" panose="03020402040406030203" pitchFamily="66" charset="-78"/>
                <a:cs typeface="Arabic Typesetting" panose="03020402040406030203" pitchFamily="66" charset="-78"/>
              </a:rPr>
              <a:t>تمام اعداد زوج (غیر از2)</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66FF33"/>
                </a:solidFill>
                <a:latin typeface="Arabic Typesetting" panose="03020402040406030203" pitchFamily="66" charset="-78"/>
                <a:cs typeface="Arabic Typesetting" panose="03020402040406030203" pitchFamily="66" charset="-78"/>
              </a:rPr>
              <a:t>عدد یک نه اول است نه مرکب </a:t>
            </a:r>
            <a:r>
              <a:rPr lang="fa-IR" sz="2400" dirty="0" smtClean="0">
                <a:solidFill>
                  <a:srgbClr val="00B0F0"/>
                </a:solidFill>
                <a:latin typeface="Arabic Typesetting" panose="03020402040406030203" pitchFamily="66" charset="-78"/>
                <a:cs typeface="Arabic Typesetting" panose="03020402040406030203" pitchFamily="66" charset="-78"/>
              </a:rPr>
              <a:t>(.چون عدد یک فقط یک شمارنده دارد)</a:t>
            </a:r>
          </a:p>
          <a:p>
            <a:r>
              <a:rPr lang="fa-IR" sz="2400" dirty="0" smtClean="0">
                <a:solidFill>
                  <a:srgbClr val="FF0000"/>
                </a:solidFill>
                <a:latin typeface="Arabic Typesetting" panose="03020402040406030203" pitchFamily="66" charset="-78"/>
                <a:cs typeface="Arabic Typesetting" panose="03020402040406030203" pitchFamily="66" charset="-78"/>
              </a:rPr>
              <a:t>نکته.. </a:t>
            </a:r>
            <a:r>
              <a:rPr lang="fa-IR" sz="2400" dirty="0" smtClean="0">
                <a:solidFill>
                  <a:srgbClr val="000099"/>
                </a:solidFill>
                <a:latin typeface="Arabic Typesetting" panose="03020402040406030203" pitchFamily="66" charset="-78"/>
                <a:cs typeface="Arabic Typesetting" panose="03020402040406030203" pitchFamily="66" charset="-78"/>
              </a:rPr>
              <a:t>تمام اعداد طبیعی (غیر از یک ) حداقل یک شمارنده اول دارند.</a:t>
            </a:r>
          </a:p>
          <a:p>
            <a:r>
              <a:rPr lang="fa-IR" sz="2400" dirty="0" smtClean="0">
                <a:solidFill>
                  <a:srgbClr val="FF0000"/>
                </a:solidFill>
                <a:latin typeface="Arabic Typesetting" panose="03020402040406030203" pitchFamily="66" charset="-78"/>
                <a:cs typeface="Arabic Typesetting" panose="03020402040406030203" pitchFamily="66" charset="-78"/>
              </a:rPr>
              <a:t>مثال.. الف) </a:t>
            </a:r>
            <a:r>
              <a:rPr lang="fa-IR" sz="2400" dirty="0" smtClean="0">
                <a:solidFill>
                  <a:srgbClr val="00B0F0"/>
                </a:solidFill>
                <a:latin typeface="Arabic Typesetting" panose="03020402040406030203" pitchFamily="66" charset="-78"/>
                <a:cs typeface="Arabic Typesetting" panose="03020402040406030203" pitchFamily="66" charset="-78"/>
              </a:rPr>
              <a:t>مجموع سومین وهفتمین عدد اول چند است</a:t>
            </a:r>
            <a:r>
              <a:rPr lang="fa-IR" sz="2400" dirty="0">
                <a:solidFill>
                  <a:srgbClr val="FF0000"/>
                </a:solidFill>
                <a:latin typeface="Arabic Typesetting" panose="03020402040406030203" pitchFamily="66" charset="-78"/>
                <a:cs typeface="Arabic Typesetting" panose="03020402040406030203" pitchFamily="66" charset="-78"/>
              </a:rPr>
              <a:t>؟</a:t>
            </a:r>
            <a:r>
              <a:rPr lang="fa-IR" sz="2400" dirty="0" smtClean="0">
                <a:solidFill>
                  <a:srgbClr val="FF0000"/>
                </a:solidFill>
                <a:latin typeface="Arabic Typesetting" panose="03020402040406030203" pitchFamily="66" charset="-78"/>
                <a:cs typeface="Arabic Typesetting" panose="03020402040406030203" pitchFamily="66" charset="-78"/>
              </a:rPr>
              <a:t>                            22 =17+5</a:t>
            </a:r>
          </a:p>
          <a:p>
            <a:r>
              <a:rPr lang="fa-IR" sz="2400" dirty="0" smtClean="0">
                <a:solidFill>
                  <a:srgbClr val="FF0000"/>
                </a:solidFill>
                <a:latin typeface="Arabic Typesetting" panose="03020402040406030203" pitchFamily="66" charset="-78"/>
                <a:cs typeface="Arabic Typesetting" panose="03020402040406030203" pitchFamily="66" charset="-78"/>
              </a:rPr>
              <a:t>ب) </a:t>
            </a:r>
            <a:r>
              <a:rPr lang="fa-IR" sz="2400" dirty="0" smtClean="0">
                <a:solidFill>
                  <a:srgbClr val="00B0F0"/>
                </a:solidFill>
                <a:latin typeface="Arabic Typesetting" panose="03020402040406030203" pitchFamily="66" charset="-78"/>
                <a:cs typeface="Arabic Typesetting" panose="03020402040406030203" pitchFamily="66" charset="-78"/>
              </a:rPr>
              <a:t>اختلاف بزرگترین وکوچکترین عدد اول دو رقمی چند است</a:t>
            </a:r>
            <a:r>
              <a:rPr lang="fa-IR" sz="2400" dirty="0" smtClean="0">
                <a:solidFill>
                  <a:srgbClr val="FF0000"/>
                </a:solidFill>
                <a:latin typeface="Arabic Typesetting" panose="03020402040406030203" pitchFamily="66" charset="-78"/>
                <a:cs typeface="Arabic Typesetting" panose="03020402040406030203" pitchFamily="66" charset="-78"/>
              </a:rPr>
              <a:t>؟                   86=11-97</a:t>
            </a:r>
            <a:r>
              <a:rPr lang="fa-IR" sz="2400" dirty="0" smtClean="0">
                <a:solidFill>
                  <a:srgbClr val="00B0F0"/>
                </a:solidFill>
                <a:latin typeface="Arabic Typesetting" panose="03020402040406030203" pitchFamily="66" charset="-78"/>
                <a:cs typeface="Arabic Typesetting" panose="03020402040406030203" pitchFamily="66" charset="-78"/>
              </a:rPr>
              <a:t> </a:t>
            </a:r>
          </a:p>
          <a:p>
            <a:r>
              <a:rPr lang="fa-IR" sz="2400" dirty="0" smtClean="0">
                <a:solidFill>
                  <a:srgbClr val="FF0000"/>
                </a:solidFill>
                <a:latin typeface="Arabic Typesetting" panose="03020402040406030203" pitchFamily="66" charset="-78"/>
                <a:cs typeface="Arabic Typesetting" panose="03020402040406030203" pitchFamily="66" charset="-78"/>
              </a:rPr>
              <a:t>ج) </a:t>
            </a:r>
            <a:r>
              <a:rPr lang="fa-IR" sz="2400" dirty="0" smtClean="0">
                <a:solidFill>
                  <a:srgbClr val="00B0F0"/>
                </a:solidFill>
                <a:latin typeface="Arabic Typesetting" panose="03020402040406030203" pitchFamily="66" charset="-78"/>
                <a:cs typeface="Arabic Typesetting" panose="03020402040406030203" pitchFamily="66" charset="-78"/>
              </a:rPr>
              <a:t>مجموع دو عدد اول 25 شده است ان دو عدد اول کدامند</a:t>
            </a:r>
            <a:r>
              <a:rPr lang="fa-IR" sz="2400" dirty="0" smtClean="0">
                <a:solidFill>
                  <a:srgbClr val="FF0000"/>
                </a:solidFill>
                <a:latin typeface="Arabic Typesetting" panose="03020402040406030203" pitchFamily="66" charset="-78"/>
                <a:cs typeface="Arabic Typesetting" panose="03020402040406030203" pitchFamily="66" charset="-78"/>
              </a:rPr>
              <a:t>؟                     25=2+23</a:t>
            </a:r>
          </a:p>
          <a:p>
            <a:r>
              <a:rPr lang="fa-IR" sz="2400" dirty="0" smtClean="0">
                <a:solidFill>
                  <a:srgbClr val="FF0000"/>
                </a:solidFill>
                <a:latin typeface="Arabic Typesetting" panose="03020402040406030203" pitchFamily="66" charset="-78"/>
                <a:cs typeface="Arabic Typesetting" panose="03020402040406030203" pitchFamily="66" charset="-78"/>
              </a:rPr>
              <a:t>                                     </a:t>
            </a:r>
          </a:p>
          <a:p>
            <a:r>
              <a:rPr lang="fa-IR" sz="2400" dirty="0" smtClean="0">
                <a:solidFill>
                  <a:srgbClr val="FF0000"/>
                </a:solidFill>
                <a:latin typeface="Arabic Typesetting" panose="03020402040406030203" pitchFamily="66" charset="-78"/>
                <a:cs typeface="Arabic Typesetting" panose="03020402040406030203" pitchFamily="66" charset="-78"/>
              </a:rPr>
              <a:t>                                                            ( چون مجموع اعداد فرد شده یکی از اعداد باید زوج باشد) </a:t>
            </a:r>
          </a:p>
        </p:txBody>
      </p:sp>
      <p:cxnSp>
        <p:nvCxnSpPr>
          <p:cNvPr id="10" name="Straight Arrow Connector 9"/>
          <p:cNvCxnSpPr/>
          <p:nvPr/>
        </p:nvCxnSpPr>
        <p:spPr>
          <a:xfrm>
            <a:off x="3418449" y="5458265"/>
            <a:ext cx="0" cy="478301"/>
          </a:xfrm>
          <a:prstGeom prst="straightConnector1">
            <a:avLst/>
          </a:prstGeom>
          <a:ln>
            <a:solidFill>
              <a:srgbClr val="00009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81418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770</TotalTime>
  <Words>1240</Words>
  <Application>Microsoft Office PowerPoint</Application>
  <PresentationFormat>Widescreen</PresentationFormat>
  <Paragraphs>101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Arabic Typesetting</vt:lpstr>
      <vt:lpstr>Arial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mohamad</dc:creator>
  <cp:lastModifiedBy>liyan</cp:lastModifiedBy>
  <cp:revision>62</cp:revision>
  <dcterms:created xsi:type="dcterms:W3CDTF">2020-12-05T14:48:07Z</dcterms:created>
  <dcterms:modified xsi:type="dcterms:W3CDTF">2020-12-11T19:55:59Z</dcterms:modified>
</cp:coreProperties>
</file>